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9" r:id="rId4"/>
    <p:sldId id="258" r:id="rId5"/>
    <p:sldId id="260" r:id="rId6"/>
    <p:sldId id="262" r:id="rId7"/>
    <p:sldId id="263" r:id="rId8"/>
    <p:sldId id="261" r:id="rId9"/>
    <p:sldId id="264" r:id="rId10"/>
    <p:sldId id="265" r:id="rId11"/>
    <p:sldId id="266" r:id="rId12"/>
    <p:sldId id="268" r:id="rId13"/>
    <p:sldId id="269" r:id="rId14"/>
    <p:sldId id="270" r:id="rId15"/>
    <p:sldId id="267" r:id="rId16"/>
    <p:sldId id="271" r:id="rId17"/>
    <p:sldId id="315" r:id="rId18"/>
    <p:sldId id="272" r:id="rId19"/>
    <p:sldId id="273" r:id="rId20"/>
    <p:sldId id="279" r:id="rId21"/>
    <p:sldId id="274" r:id="rId22"/>
    <p:sldId id="275" r:id="rId23"/>
    <p:sldId id="276" r:id="rId24"/>
    <p:sldId id="282" r:id="rId25"/>
    <p:sldId id="277" r:id="rId26"/>
    <p:sldId id="280" r:id="rId27"/>
    <p:sldId id="281" r:id="rId28"/>
    <p:sldId id="283" r:id="rId29"/>
    <p:sldId id="278" r:id="rId30"/>
    <p:sldId id="284" r:id="rId31"/>
    <p:sldId id="285" r:id="rId32"/>
    <p:sldId id="286" r:id="rId33"/>
    <p:sldId id="287" r:id="rId34"/>
    <p:sldId id="288" r:id="rId35"/>
    <p:sldId id="292" r:id="rId36"/>
    <p:sldId id="289" r:id="rId37"/>
    <p:sldId id="293" r:id="rId38"/>
    <p:sldId id="294" r:id="rId39"/>
    <p:sldId id="295" r:id="rId40"/>
    <p:sldId id="296" r:id="rId41"/>
    <p:sldId id="297" r:id="rId42"/>
    <p:sldId id="290" r:id="rId43"/>
    <p:sldId id="298" r:id="rId44"/>
    <p:sldId id="291" r:id="rId45"/>
    <p:sldId id="299" r:id="rId46"/>
    <p:sldId id="300" r:id="rId47"/>
    <p:sldId id="304" r:id="rId48"/>
    <p:sldId id="305" r:id="rId49"/>
    <p:sldId id="301" r:id="rId50"/>
    <p:sldId id="306" r:id="rId51"/>
    <p:sldId id="316" r:id="rId52"/>
    <p:sldId id="307" r:id="rId53"/>
    <p:sldId id="308" r:id="rId54"/>
    <p:sldId id="309" r:id="rId55"/>
    <p:sldId id="312" r:id="rId56"/>
    <p:sldId id="310" r:id="rId57"/>
    <p:sldId id="311" r:id="rId58"/>
    <p:sldId id="313" r:id="rId59"/>
    <p:sldId id="314" r:id="rId60"/>
    <p:sldId id="30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0157" autoAdjust="0"/>
  </p:normalViewPr>
  <p:slideViewPr>
    <p:cSldViewPr snapToGrid="0">
      <p:cViewPr varScale="1">
        <p:scale>
          <a:sx n="76" d="100"/>
          <a:sy n="76" d="100"/>
        </p:scale>
        <p:origin x="85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BD50C-3704-4CBB-BE9F-19B030E7A0BD}" type="datetimeFigureOut">
              <a:rPr lang="en-US" smtClean="0"/>
              <a:t>1/18/2023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5455F-285D-48FA-BAE6-A5E2C678C877}" type="slidenum">
              <a:rPr lang="en-US" smtClean="0"/>
              <a:t>‹#›</a:t>
            </a:fld>
            <a:endParaRPr lang="en-US"/>
          </a:p>
        </p:txBody>
      </p:sp>
    </p:spTree>
    <p:extLst>
      <p:ext uri="{BB962C8B-B14F-4D97-AF65-F5344CB8AC3E}">
        <p14:creationId xmlns:p14="http://schemas.microsoft.com/office/powerpoint/2010/main" val="2900830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a:t>
            </a:fld>
            <a:endParaRPr lang="en-US"/>
          </a:p>
        </p:txBody>
      </p:sp>
    </p:spTree>
    <p:extLst>
      <p:ext uri="{BB962C8B-B14F-4D97-AF65-F5344CB8AC3E}">
        <p14:creationId xmlns:p14="http://schemas.microsoft.com/office/powerpoint/2010/main" val="89097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Feature extraction layer may have multiple layers that are a part of that layer to build up/extract more general features as you move along the row.</a:t>
            </a:r>
          </a:p>
          <a:p>
            <a:pPr marL="171450" indent="-171450">
              <a:buFont typeface="Arial" panose="020B0604020202020204" pitchFamily="34" charset="0"/>
              <a:buChar char="•"/>
            </a:pPr>
            <a:r>
              <a:rPr lang="en-US" dirty="0"/>
              <a:t>Also: all steps are replaced by a neural network layer</a:t>
            </a:r>
          </a:p>
          <a:p>
            <a:pPr marL="628650" lvl="1" indent="-171450">
              <a:buFont typeface="Arial" panose="020B0604020202020204" pitchFamily="34" charset="0"/>
              <a:buChar char="•"/>
            </a:pPr>
            <a:r>
              <a:rPr lang="en-US" dirty="0"/>
              <a:t>For example, first 2 NN layers are Feature extraction layers, final NN is the classification layer.</a:t>
            </a:r>
          </a:p>
          <a:p>
            <a:pPr marL="171450" lvl="0" indent="-171450">
              <a:buFont typeface="Arial" panose="020B0604020202020204" pitchFamily="34" charset="0"/>
              <a:buChar char="•"/>
            </a:pPr>
            <a:r>
              <a:rPr lang="en-US" dirty="0"/>
              <a:t>Remember: assumption is that you need a lot of data </a:t>
            </a:r>
            <a:r>
              <a:rPr lang="en-US" dirty="0">
                <a:sym typeface="Wingdings" panose="05000000000000000000" pitchFamily="2" charset="2"/>
              </a:rPr>
              <a:t> so essentially deep learning is no different than to human learning (it is stealing from how God has designed us and the animals).</a:t>
            </a:r>
          </a:p>
          <a:p>
            <a:pPr marL="171450" lvl="0" indent="-171450">
              <a:buFont typeface="Arial" panose="020B0604020202020204" pitchFamily="34" charset="0"/>
              <a:buChar char="•"/>
            </a:pPr>
            <a:r>
              <a:rPr lang="en-US" dirty="0">
                <a:sym typeface="Wingdings" panose="05000000000000000000" pitchFamily="2" charset="2"/>
              </a:rPr>
              <a:t>You go backward to each layer during learning to make updates (back propagation).</a:t>
            </a:r>
          </a:p>
          <a:p>
            <a:pPr marL="628650" lvl="1" indent="-171450">
              <a:buFont typeface="Arial" panose="020B0604020202020204" pitchFamily="34" charset="0"/>
              <a:buChar char="•"/>
            </a:pPr>
            <a:r>
              <a:rPr lang="en-US" dirty="0">
                <a:sym typeface="Wingdings" panose="05000000000000000000" pitchFamily="2" charset="2"/>
              </a:rPr>
              <a:t>This allows the model itself (as it is designed to do) to learn how and which features to extract.</a:t>
            </a:r>
          </a:p>
          <a:p>
            <a:pPr marL="1085850" lvl="2" indent="-171450">
              <a:buFont typeface="Arial" panose="020B0604020202020204" pitchFamily="34" charset="0"/>
              <a:buChar char="•"/>
            </a:pPr>
            <a:r>
              <a:rPr lang="en-US" dirty="0">
                <a:sym typeface="Wingdings" panose="05000000000000000000" pitchFamily="2" charset="2"/>
              </a:rPr>
              <a:t>So engineers do not need to tell the model how/which features to extract.</a:t>
            </a:r>
          </a:p>
          <a:p>
            <a:pPr marL="171450" lvl="0" indent="-171450">
              <a:buFont typeface="Arial" panose="020B0604020202020204" pitchFamily="34" charset="0"/>
              <a:buChar char="•"/>
            </a:pPr>
            <a:r>
              <a:rPr lang="en-US" dirty="0">
                <a:sym typeface="Wingdings" panose="05000000000000000000" pitchFamily="2" charset="2"/>
              </a:rPr>
              <a:t>If 3 layers is not enough to be as effective as the previous (typical) ML system, simply add more layers.</a:t>
            </a:r>
          </a:p>
          <a:p>
            <a:pPr marL="171450" lvl="0" indent="-171450">
              <a:buFont typeface="Arial" panose="020B0604020202020204" pitchFamily="34" charset="0"/>
              <a:buChar char="•"/>
            </a:pPr>
            <a:endParaRPr lang="en-US" dirty="0">
              <a:sym typeface="Wingdings" panose="05000000000000000000" pitchFamily="2" charset="2"/>
            </a:endParaRPr>
          </a:p>
          <a:p>
            <a:pPr marL="1085850" lvl="2" indent="-171450">
              <a:buFont typeface="Arial" panose="020B0604020202020204" pitchFamily="34" charset="0"/>
              <a:buChar char="•"/>
            </a:pP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BBF5455F-285D-48FA-BAE6-A5E2C678C877}" type="slidenum">
              <a:rPr lang="en-US" smtClean="0"/>
              <a:t>10</a:t>
            </a:fld>
            <a:endParaRPr lang="en-US"/>
          </a:p>
        </p:txBody>
      </p:sp>
    </p:spTree>
    <p:extLst>
      <p:ext uri="{BB962C8B-B14F-4D97-AF65-F5344CB8AC3E}">
        <p14:creationId xmlns:p14="http://schemas.microsoft.com/office/powerpoint/2010/main" val="2519385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Before, we had very complex and powerful models, but not enough hardware to implement them.</a:t>
            </a:r>
          </a:p>
          <a:p>
            <a:pPr marL="628650" lvl="1" indent="-171450">
              <a:buFont typeface="Arial" panose="020B0604020202020204" pitchFamily="34" charset="0"/>
              <a:buChar char="•"/>
            </a:pPr>
            <a:r>
              <a:rPr lang="en-US" dirty="0" err="1"/>
              <a:t>i.e.Gradient</a:t>
            </a:r>
            <a:r>
              <a:rPr lang="en-US" dirty="0"/>
              <a:t> descent</a:t>
            </a:r>
          </a:p>
          <a:p>
            <a:pPr marL="628650" lvl="1" indent="-171450">
              <a:buFont typeface="Arial" panose="020B0604020202020204" pitchFamily="34" charset="0"/>
              <a:buChar char="•"/>
            </a:pPr>
            <a:r>
              <a:rPr lang="en-US" dirty="0"/>
              <a:t>but </a:t>
            </a:r>
            <a:r>
              <a:rPr lang="en-US" dirty="0">
                <a:sym typeface="Wingdings" panose="05000000000000000000" pitchFamily="2" charset="2"/>
              </a:rPr>
              <a:t> stochastic gradient descent (SGD) (much more efficient than gradient descent (GD) ); also ADAM is better than GD as well for training the model; thus we have more powerful hardware and also better (memory and/or time-saving) algorithms.</a:t>
            </a:r>
          </a:p>
          <a:p>
            <a:pPr marL="171450" lvl="0" indent="-171450">
              <a:buFont typeface="Arial" panose="020B0604020202020204" pitchFamily="34" charset="0"/>
              <a:buChar char="•"/>
            </a:pPr>
            <a:endParaRPr lang="en-US" dirty="0">
              <a:sym typeface="Wingdings" panose="05000000000000000000" pitchFamily="2" charset="2"/>
            </a:endParaRP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11</a:t>
            </a:fld>
            <a:endParaRPr lang="en-US"/>
          </a:p>
        </p:txBody>
      </p:sp>
    </p:spTree>
    <p:extLst>
      <p:ext uri="{BB962C8B-B14F-4D97-AF65-F5344CB8AC3E}">
        <p14:creationId xmlns:p14="http://schemas.microsoft.com/office/powerpoint/2010/main" val="3791853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GPU = Graphics (matrix) processing unit (handles 10ks of operations per cycle but is less accurate; CPU can only do 10s of operations per cycle but designed for high accuracy).</a:t>
            </a:r>
          </a:p>
          <a:p>
            <a:pPr marL="171450" indent="-171450">
              <a:buFont typeface="Arial" panose="020B0604020202020204" pitchFamily="34" charset="0"/>
              <a:buChar char="•"/>
            </a:pPr>
            <a:r>
              <a:rPr lang="en-US" dirty="0"/>
              <a:t>TPU = tensor processor unit (basically just like GPU but even more powerful </a:t>
            </a:r>
            <a:r>
              <a:rPr lang="en-US" dirty="0">
                <a:sym typeface="Wingdings" panose="05000000000000000000" pitchFamily="2" charset="2"/>
              </a:rPr>
              <a:t> not as accurate but can handle many operations per cycle).</a:t>
            </a:r>
          </a:p>
          <a:p>
            <a:pPr marL="628650" lvl="1" indent="-171450">
              <a:buFont typeface="Arial" panose="020B0604020202020204" pitchFamily="34" charset="0"/>
              <a:buChar char="•"/>
            </a:pPr>
            <a:r>
              <a:rPr lang="en-US" dirty="0">
                <a:sym typeface="Wingdings" panose="05000000000000000000" pitchFamily="2" charset="2"/>
              </a:rPr>
              <a:t>Powers google data centers (and has been for many years).</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12</a:t>
            </a:fld>
            <a:endParaRPr lang="en-US"/>
          </a:p>
        </p:txBody>
      </p:sp>
    </p:spTree>
    <p:extLst>
      <p:ext uri="{BB962C8B-B14F-4D97-AF65-F5344CB8AC3E}">
        <p14:creationId xmlns:p14="http://schemas.microsoft.com/office/powerpoint/2010/main" val="3890567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There is so much data out there now from the internet and the IoT </a:t>
            </a:r>
            <a:r>
              <a:rPr lang="en-US" dirty="0">
                <a:sym typeface="Wingdings" panose="05000000000000000000" pitchFamily="2" charset="2"/>
              </a:rPr>
              <a:t> we wish to harvest it and harness it.</a:t>
            </a:r>
          </a:p>
          <a:p>
            <a:pPr marL="171450" indent="-171450">
              <a:buFont typeface="Arial" panose="020B0604020202020204" pitchFamily="34" charset="0"/>
              <a:buChar char="•"/>
            </a:pPr>
            <a:r>
              <a:rPr lang="en-US" dirty="0"/>
              <a:t>Quantum physics and biology: data is expensive and hard to obtain </a:t>
            </a:r>
            <a:r>
              <a:rPr lang="en-US" dirty="0">
                <a:sym typeface="Wingdings" panose="05000000000000000000" pitchFamily="2" charset="2"/>
              </a:rPr>
              <a:t> deep learning may not show superior performance.</a:t>
            </a:r>
          </a:p>
          <a:p>
            <a:pPr marL="628650" lvl="1" indent="-171450">
              <a:buFont typeface="Arial" panose="020B0604020202020204" pitchFamily="34" charset="0"/>
              <a:buChar char="•"/>
            </a:pPr>
            <a:r>
              <a:rPr lang="en-US" dirty="0">
                <a:sym typeface="Wingdings" panose="05000000000000000000" pitchFamily="2" charset="2"/>
              </a:rPr>
              <a:t>Other than that, deep learning generally much more powerful, but can be overkill or cause overfeeding when data sizes are limited, as shown in the graph where the red and blue lines are nearly parallel.</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13</a:t>
            </a:fld>
            <a:endParaRPr lang="en-US"/>
          </a:p>
        </p:txBody>
      </p:sp>
    </p:spTree>
    <p:extLst>
      <p:ext uri="{BB962C8B-B14F-4D97-AF65-F5344CB8AC3E}">
        <p14:creationId xmlns:p14="http://schemas.microsoft.com/office/powerpoint/2010/main" val="2946733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Unlike needing </a:t>
            </a:r>
            <a:r>
              <a:rPr lang="en-US" dirty="0" err="1"/>
              <a:t>Siemans</a:t>
            </a:r>
            <a:r>
              <a:rPr lang="en-US" dirty="0"/>
              <a:t> equipment, or other </a:t>
            </a:r>
            <a:r>
              <a:rPr lang="en-US" dirty="0" err="1"/>
              <a:t>worldclass</a:t>
            </a:r>
            <a:r>
              <a:rPr lang="en-US" dirty="0"/>
              <a:t> equipment owned by large corporations or even countries (like </a:t>
            </a:r>
            <a:r>
              <a:rPr lang="en-US" dirty="0" err="1"/>
              <a:t>phsyics</a:t>
            </a:r>
            <a:r>
              <a:rPr lang="en-US" dirty="0"/>
              <a:t> or biology labs), the most advanced tools of the field is open source and the models developed from it is completely made public.</a:t>
            </a:r>
          </a:p>
          <a:p>
            <a:pPr marL="628650" lvl="1" indent="-171450">
              <a:buFont typeface="Arial" panose="020B0604020202020204" pitchFamily="34" charset="0"/>
              <a:buChar char="•"/>
            </a:pPr>
            <a:r>
              <a:rPr lang="en-US" dirty="0"/>
              <a:t>Field is wide open.</a:t>
            </a:r>
          </a:p>
        </p:txBody>
      </p:sp>
      <p:sp>
        <p:nvSpPr>
          <p:cNvPr id="4" name="Slide Number Placeholder 3"/>
          <p:cNvSpPr>
            <a:spLocks noGrp="1"/>
          </p:cNvSpPr>
          <p:nvPr>
            <p:ph type="sldNum" sz="quarter" idx="5"/>
          </p:nvPr>
        </p:nvSpPr>
        <p:spPr/>
        <p:txBody>
          <a:bodyPr/>
          <a:lstStyle/>
          <a:p>
            <a:fld id="{BBF5455F-285D-48FA-BAE6-A5E2C678C877}" type="slidenum">
              <a:rPr lang="en-US" smtClean="0"/>
              <a:t>14</a:t>
            </a:fld>
            <a:endParaRPr lang="en-US"/>
          </a:p>
        </p:txBody>
      </p:sp>
    </p:spTree>
    <p:extLst>
      <p:ext uri="{BB962C8B-B14F-4D97-AF65-F5344CB8AC3E}">
        <p14:creationId xmlns:p14="http://schemas.microsoft.com/office/powerpoint/2010/main" val="2940740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15</a:t>
            </a:fld>
            <a:endParaRPr lang="en-US"/>
          </a:p>
        </p:txBody>
      </p:sp>
    </p:spTree>
    <p:extLst>
      <p:ext uri="{BB962C8B-B14F-4D97-AF65-F5344CB8AC3E}">
        <p14:creationId xmlns:p14="http://schemas.microsoft.com/office/powerpoint/2010/main" val="2599973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Deep learning relies on BIG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find many large big data sets to use as a baseline to train your own model you have developed.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You can use it to extract initial features and then use it for other purposes (transfer learning).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Bottom left image: more complex </a:t>
            </a:r>
            <a:r>
              <a:rPr lang="en-US" dirty="0">
                <a:sym typeface="Wingdings" panose="05000000000000000000" pitchFamily="2" charset="2"/>
              </a:rPr>
              <a:t> need to do classification AND localization (define exactly where in the image the classification was made).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16</a:t>
            </a:fld>
            <a:endParaRPr lang="en-US"/>
          </a:p>
        </p:txBody>
      </p:sp>
    </p:spTree>
    <p:extLst>
      <p:ext uri="{BB962C8B-B14F-4D97-AF65-F5344CB8AC3E}">
        <p14:creationId xmlns:p14="http://schemas.microsoft.com/office/powerpoint/2010/main" val="422549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Can use deep learning model to predict if a skin mole is cancerous or not using large data from many patients and if they ended up having a cancer diagnoses.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18</a:t>
            </a:fld>
            <a:endParaRPr lang="en-US"/>
          </a:p>
        </p:txBody>
      </p:sp>
    </p:spTree>
    <p:extLst>
      <p:ext uri="{BB962C8B-B14F-4D97-AF65-F5344CB8AC3E}">
        <p14:creationId xmlns:p14="http://schemas.microsoft.com/office/powerpoint/2010/main" val="16008027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NLP = Natural Language Processing.</a:t>
            </a:r>
          </a:p>
          <a:p>
            <a:pPr marL="628650" lvl="1" indent="-171450">
              <a:buFont typeface="Arial" panose="020B0604020202020204" pitchFamily="34" charset="0"/>
              <a:buChar char="•"/>
            </a:pPr>
            <a:r>
              <a:rPr lang="en-US" dirty="0"/>
              <a:t>Sentiment analysis: recognize the emotional tone of each word/a sentence to see if it is a positive or negative sentence.</a:t>
            </a:r>
          </a:p>
          <a:p>
            <a:pPr marL="628650" lvl="1" indent="-171450">
              <a:buFont typeface="Arial" panose="020B0604020202020204" pitchFamily="34" charset="0"/>
              <a:buChar char="•"/>
            </a:pPr>
            <a:r>
              <a:rPr lang="en-US" dirty="0"/>
              <a:t>Also we can do pitch/sound tone analysis to predict how the sentence will sound with highs and lows like how a human talks (not monotone).</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19</a:t>
            </a:fld>
            <a:endParaRPr lang="en-US"/>
          </a:p>
        </p:txBody>
      </p:sp>
    </p:spTree>
    <p:extLst>
      <p:ext uri="{BB962C8B-B14F-4D97-AF65-F5344CB8AC3E}">
        <p14:creationId xmlns:p14="http://schemas.microsoft.com/office/powerpoint/2010/main" val="1573098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Chat GPT: we have officially fed all NLP data into the model, so now it is very powerful.</a:t>
            </a:r>
          </a:p>
        </p:txBody>
      </p:sp>
      <p:sp>
        <p:nvSpPr>
          <p:cNvPr id="4" name="Slide Number Placeholder 3"/>
          <p:cNvSpPr>
            <a:spLocks noGrp="1"/>
          </p:cNvSpPr>
          <p:nvPr>
            <p:ph type="sldNum" sz="quarter" idx="5"/>
          </p:nvPr>
        </p:nvSpPr>
        <p:spPr/>
        <p:txBody>
          <a:bodyPr/>
          <a:lstStyle/>
          <a:p>
            <a:fld id="{BBF5455F-285D-48FA-BAE6-A5E2C678C877}" type="slidenum">
              <a:rPr lang="en-US" smtClean="0"/>
              <a:t>20</a:t>
            </a:fld>
            <a:endParaRPr lang="en-US"/>
          </a:p>
        </p:txBody>
      </p:sp>
    </p:spTree>
    <p:extLst>
      <p:ext uri="{BB962C8B-B14F-4D97-AF65-F5344CB8AC3E}">
        <p14:creationId xmlns:p14="http://schemas.microsoft.com/office/powerpoint/2010/main" val="22836305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a:t>
            </a:fld>
            <a:endParaRPr lang="en-US"/>
          </a:p>
        </p:txBody>
      </p:sp>
    </p:spTree>
    <p:extLst>
      <p:ext uri="{BB962C8B-B14F-4D97-AF65-F5344CB8AC3E}">
        <p14:creationId xmlns:p14="http://schemas.microsoft.com/office/powerpoint/2010/main" val="9656542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21</a:t>
            </a:fld>
            <a:endParaRPr lang="en-US"/>
          </a:p>
        </p:txBody>
      </p:sp>
    </p:spTree>
    <p:extLst>
      <p:ext uri="{BB962C8B-B14F-4D97-AF65-F5344CB8AC3E}">
        <p14:creationId xmlns:p14="http://schemas.microsoft.com/office/powerpoint/2010/main" val="2079696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GRU is a RNN model</a:t>
            </a:r>
          </a:p>
          <a:p>
            <a:pPr marL="171450" indent="-171450">
              <a:buFont typeface="Arial" panose="020B0604020202020204" pitchFamily="34" charset="0"/>
              <a:buChar char="•"/>
            </a:pPr>
            <a:r>
              <a:rPr lang="en-US" dirty="0"/>
              <a:t>Resnet is CNN model with 50-101 convolutional blocks.</a:t>
            </a:r>
          </a:p>
          <a:p>
            <a:pPr marL="171450" indent="-171450">
              <a:buFont typeface="Arial" panose="020B0604020202020204" pitchFamily="34" charset="0"/>
              <a:buChar char="•"/>
            </a:pPr>
            <a:r>
              <a:rPr lang="en-US" dirty="0"/>
              <a:t>q and v in the top photo are neural networks (for feature extraction)</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22</a:t>
            </a:fld>
            <a:endParaRPr lang="en-US"/>
          </a:p>
        </p:txBody>
      </p:sp>
    </p:spTree>
    <p:extLst>
      <p:ext uri="{BB962C8B-B14F-4D97-AF65-F5344CB8AC3E}">
        <p14:creationId xmlns:p14="http://schemas.microsoft.com/office/powerpoint/2010/main" val="1819740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photoshop, they have Neuro Filter function</a:t>
            </a:r>
            <a:r>
              <a:rPr lang="en-US" dirty="0">
                <a:sym typeface="Wingdings" panose="05000000000000000000" pitchFamily="2" charset="2"/>
              </a:rPr>
              <a:t> so if you have a low resolution image, you can improve the resolution through this feature because it is a GAN (Generative neural network) which can fill in gaps/impute more pixel into the image while maintaining the image integrity since it only mostly adds data to the already existing data.</a:t>
            </a: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23</a:t>
            </a:fld>
            <a:endParaRPr lang="en-US"/>
          </a:p>
        </p:txBody>
      </p:sp>
    </p:spTree>
    <p:extLst>
      <p:ext uri="{BB962C8B-B14F-4D97-AF65-F5344CB8AC3E}">
        <p14:creationId xmlns:p14="http://schemas.microsoft.com/office/powerpoint/2010/main" val="60002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the generative models can be used to create new work (just like in the last slide).</a:t>
            </a:r>
          </a:p>
          <a:p>
            <a:pPr marL="171450" indent="-171450">
              <a:buFont typeface="Arial" panose="020B0604020202020204" pitchFamily="34" charset="0"/>
              <a:buChar char="•"/>
            </a:pPr>
            <a:r>
              <a:rPr lang="en-US" dirty="0"/>
              <a:t>Another example: use a generative model to create counterfeit money that is so close to the real that it is virtually indistinguishable (cannot reasonable differentiate).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24</a:t>
            </a:fld>
            <a:endParaRPr lang="en-US"/>
          </a:p>
        </p:txBody>
      </p:sp>
    </p:spTree>
    <p:extLst>
      <p:ext uri="{BB962C8B-B14F-4D97-AF65-F5344CB8AC3E}">
        <p14:creationId xmlns:p14="http://schemas.microsoft.com/office/powerpoint/2010/main" val="885940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25</a:t>
            </a:fld>
            <a:endParaRPr lang="en-US"/>
          </a:p>
        </p:txBody>
      </p:sp>
    </p:spTree>
    <p:extLst>
      <p:ext uri="{BB962C8B-B14F-4D97-AF65-F5344CB8AC3E}">
        <p14:creationId xmlns:p14="http://schemas.microsoft.com/office/powerpoint/2010/main" val="4037081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26</a:t>
            </a:fld>
            <a:endParaRPr lang="en-US"/>
          </a:p>
        </p:txBody>
      </p:sp>
    </p:spTree>
    <p:extLst>
      <p:ext uri="{BB962C8B-B14F-4D97-AF65-F5344CB8AC3E}">
        <p14:creationId xmlns:p14="http://schemas.microsoft.com/office/powerpoint/2010/main" val="20292074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27</a:t>
            </a:fld>
            <a:endParaRPr lang="en-US"/>
          </a:p>
        </p:txBody>
      </p:sp>
    </p:spTree>
    <p:extLst>
      <p:ext uri="{BB962C8B-B14F-4D97-AF65-F5344CB8AC3E}">
        <p14:creationId xmlns:p14="http://schemas.microsoft.com/office/powerpoint/2010/main" val="3551460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29</a:t>
            </a:fld>
            <a:endParaRPr lang="en-US"/>
          </a:p>
        </p:txBody>
      </p:sp>
    </p:spTree>
    <p:extLst>
      <p:ext uri="{BB962C8B-B14F-4D97-AF65-F5344CB8AC3E}">
        <p14:creationId xmlns:p14="http://schemas.microsoft.com/office/powerpoint/2010/main" val="4233627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30</a:t>
            </a:fld>
            <a:endParaRPr lang="en-US"/>
          </a:p>
        </p:txBody>
      </p:sp>
    </p:spTree>
    <p:extLst>
      <p:ext uri="{BB962C8B-B14F-4D97-AF65-F5344CB8AC3E}">
        <p14:creationId xmlns:p14="http://schemas.microsoft.com/office/powerpoint/2010/main" val="18767294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31</a:t>
            </a:fld>
            <a:endParaRPr lang="en-US"/>
          </a:p>
        </p:txBody>
      </p:sp>
    </p:spTree>
    <p:extLst>
      <p:ext uri="{BB962C8B-B14F-4D97-AF65-F5344CB8AC3E}">
        <p14:creationId xmlns:p14="http://schemas.microsoft.com/office/powerpoint/2010/main" val="315372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25000"/>
              </a:lnSpc>
              <a:spcBef>
                <a:spcPts val="0"/>
              </a:spcBef>
              <a:spcAft>
                <a:spcPts val="0"/>
              </a:spcAft>
              <a:buFont typeface="Symbol" panose="05050102010706020507" pitchFamily="18" charset="2"/>
              <a:buChar char=""/>
            </a:pP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Artificial Intelligence encompasses:</a:t>
            </a:r>
          </a:p>
          <a:p>
            <a:pPr marL="742950" marR="0" lvl="1" indent="-285750">
              <a:lnSpc>
                <a:spcPct val="125000"/>
              </a:lnSpc>
              <a:spcBef>
                <a:spcPts val="0"/>
              </a:spcBef>
              <a:spcAft>
                <a:spcPts val="0"/>
              </a:spcAft>
              <a:buFont typeface="Courier New" panose="02070309020205020404" pitchFamily="49" charset="0"/>
              <a:buChar char="o"/>
            </a:pP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Machine Learning encompasses:</a:t>
            </a:r>
          </a:p>
          <a:p>
            <a:pPr marL="1143000" marR="0" lvl="2" indent="-228600">
              <a:lnSpc>
                <a:spcPct val="125000"/>
              </a:lnSpc>
              <a:spcBef>
                <a:spcPts val="0"/>
              </a:spcBef>
              <a:spcAft>
                <a:spcPts val="0"/>
              </a:spcAft>
              <a:buFont typeface="Wingdings" panose="05000000000000000000" pitchFamily="2" charset="2"/>
              <a:buChar char=""/>
            </a:pP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Deep learning</a:t>
            </a:r>
          </a:p>
          <a:p>
            <a:pPr marL="342900" marR="0" lvl="0" indent="-342900">
              <a:lnSpc>
                <a:spcPct val="125000"/>
              </a:lnSpc>
              <a:spcBef>
                <a:spcPts val="0"/>
              </a:spcBef>
              <a:spcAft>
                <a:spcPts val="800"/>
              </a:spcAft>
              <a:buFont typeface="Symbol" panose="05050102010706020507" pitchFamily="18" charset="2"/>
              <a:buChar char=""/>
            </a:pP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Python: easy to learn and write, but hard to debug (major drawback).</a:t>
            </a:r>
          </a:p>
          <a:p>
            <a:pPr marL="342900" marR="0" lvl="0" indent="-342900">
              <a:lnSpc>
                <a:spcPct val="125000"/>
              </a:lnSpc>
              <a:spcBef>
                <a:spcPts val="0"/>
              </a:spcBef>
              <a:spcAft>
                <a:spcPts val="800"/>
              </a:spcAft>
              <a:buFont typeface="Symbol" panose="05050102010706020507" pitchFamily="18" charset="2"/>
              <a:buChar char=""/>
            </a:pP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Use Kera library which is a smaller version of </a:t>
            </a:r>
            <a:r>
              <a:rPr lang="en-US" sz="1050" dirty="0" err="1">
                <a:effectLst/>
                <a:latin typeface="Calibri" panose="020F0502020204030204" pitchFamily="34" charset="0"/>
                <a:ea typeface="Times New Roman" panose="02020603050405020304" pitchFamily="18" charset="0"/>
                <a:cs typeface="Times New Roman" panose="02020603050405020304" pitchFamily="18" charset="0"/>
              </a:rPr>
              <a:t>Tensorflow</a:t>
            </a: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 use TensorFlow or </a:t>
            </a:r>
            <a:r>
              <a:rPr lang="en-US" sz="1050" dirty="0" err="1">
                <a:effectLst/>
                <a:latin typeface="Calibri" panose="020F0502020204030204" pitchFamily="34" charset="0"/>
                <a:ea typeface="Times New Roman" panose="02020603050405020304" pitchFamily="18" charset="0"/>
                <a:cs typeface="Times New Roman" panose="02020603050405020304" pitchFamily="18" charset="0"/>
              </a:rPr>
              <a:t>Pytorch</a:t>
            </a:r>
            <a:r>
              <a:rPr lang="en-US" sz="1050" dirty="0">
                <a:effectLst/>
                <a:latin typeface="Calibri" panose="020F0502020204030204" pitchFamily="34" charset="0"/>
                <a:ea typeface="Times New Roman" panose="02020603050405020304" pitchFamily="18" charset="0"/>
                <a:cs typeface="Times New Roman" panose="02020603050405020304" pitchFamily="18" charset="0"/>
              </a:rPr>
              <a:t> for fully optimizable model.</a:t>
            </a:r>
          </a:p>
          <a:p>
            <a:pPr marL="342900" marR="0" lvl="0" indent="-342900">
              <a:lnSpc>
                <a:spcPct val="125000"/>
              </a:lnSpc>
              <a:spcBef>
                <a:spcPts val="0"/>
              </a:spcBef>
              <a:spcAft>
                <a:spcPts val="800"/>
              </a:spcAft>
              <a:buFont typeface="Symbol" panose="05050102010706020507" pitchFamily="18" charset="2"/>
              <a:buChar char=""/>
            </a:pPr>
            <a:endParaRPr lang="en-US" sz="1050" dirty="0">
              <a:effectLst/>
              <a:latin typeface="Calibri" panose="020F0502020204030204" pitchFamily="34" charset="0"/>
              <a:ea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a:t>
            </a:fld>
            <a:endParaRPr lang="en-US"/>
          </a:p>
        </p:txBody>
      </p:sp>
    </p:spTree>
    <p:extLst>
      <p:ext uri="{BB962C8B-B14F-4D97-AF65-F5344CB8AC3E}">
        <p14:creationId xmlns:p14="http://schemas.microsoft.com/office/powerpoint/2010/main" val="35157520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Above: goal is to make a compound that behaves like the input but has some additional features.</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32</a:t>
            </a:fld>
            <a:endParaRPr lang="en-US"/>
          </a:p>
        </p:txBody>
      </p:sp>
    </p:spTree>
    <p:extLst>
      <p:ext uri="{BB962C8B-B14F-4D97-AF65-F5344CB8AC3E}">
        <p14:creationId xmlns:p14="http://schemas.microsoft.com/office/powerpoint/2010/main" val="39220782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Using a deep learning model for physical effects with lower resolution samples to boost them to higher resolution rendering in a simulation.</a:t>
            </a:r>
          </a:p>
          <a:p>
            <a:pPr marL="628650" lvl="1" indent="-171450">
              <a:buFont typeface="Arial" panose="020B0604020202020204" pitchFamily="34" charset="0"/>
              <a:buChar char="•"/>
            </a:pPr>
            <a:r>
              <a:rPr lang="en-US" dirty="0"/>
              <a:t>DLSS </a:t>
            </a:r>
            <a:r>
              <a:rPr lang="en-US" dirty="0">
                <a:sym typeface="Wingdings" panose="05000000000000000000" pitchFamily="2" charset="2"/>
              </a:rPr>
              <a:t> this DLSS feature is inside of COD MW2!!! I have the setting toggled on!</a:t>
            </a: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33</a:t>
            </a:fld>
            <a:endParaRPr lang="en-US"/>
          </a:p>
        </p:txBody>
      </p:sp>
    </p:spTree>
    <p:extLst>
      <p:ext uri="{BB962C8B-B14F-4D97-AF65-F5344CB8AC3E}">
        <p14:creationId xmlns:p14="http://schemas.microsoft.com/office/powerpoint/2010/main" val="5350786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Deep Q N (DQN) is the backbone for Alpha Go</a:t>
            </a:r>
          </a:p>
          <a:p>
            <a:pPr marL="628650" lvl="1" indent="-171450">
              <a:buFont typeface="Arial" panose="020B0604020202020204" pitchFamily="34" charset="0"/>
              <a:buChar char="•"/>
            </a:pPr>
            <a:r>
              <a:rPr lang="en-US" dirty="0"/>
              <a:t>contains 2 deep neural networks</a:t>
            </a:r>
          </a:p>
          <a:p>
            <a:pPr marL="171450" lvl="0" indent="-171450">
              <a:buFont typeface="Arial" panose="020B0604020202020204" pitchFamily="34" charset="0"/>
              <a:buChar char="•"/>
            </a:pPr>
            <a:r>
              <a:rPr lang="en-US" dirty="0"/>
              <a:t>Humans can use deep learning models that have been well-trained and has high performance and use those models to train themselves to play best strategy particularly when playing against other humans.</a:t>
            </a:r>
          </a:p>
          <a:p>
            <a:pPr marL="628650" lvl="1" indent="-171450">
              <a:buFont typeface="Arial" panose="020B0604020202020204" pitchFamily="34" charset="0"/>
              <a:buChar char="•"/>
            </a:pPr>
            <a:r>
              <a:rPr lang="en-US" dirty="0"/>
              <a:t>Can be applied in military applications.</a:t>
            </a:r>
          </a:p>
          <a:p>
            <a:pPr marL="1085850" lvl="2" indent="-171450">
              <a:buFont typeface="Arial" panose="020B0604020202020204" pitchFamily="34" charset="0"/>
              <a:buChar char="•"/>
            </a:pPr>
            <a:r>
              <a:rPr lang="en-US" dirty="0"/>
              <a:t>Think about all of the classified data, huge large BIG DATA that the military possess from on the ground, air, or underwater operations of battles and skirmishes and raids, etc. </a:t>
            </a:r>
            <a:r>
              <a:rPr lang="en-US" dirty="0">
                <a:sym typeface="Wingdings" panose="05000000000000000000" pitchFamily="2" charset="2"/>
              </a:rPr>
              <a:t> now that data is more valuable than ever and can be used to train a model, which can then eventually be used to train real soldiers or plan future operations.</a:t>
            </a:r>
          </a:p>
          <a:p>
            <a:pPr marL="171450" lvl="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34</a:t>
            </a:fld>
            <a:endParaRPr lang="en-US"/>
          </a:p>
        </p:txBody>
      </p:sp>
    </p:spTree>
    <p:extLst>
      <p:ext uri="{BB962C8B-B14F-4D97-AF65-F5344CB8AC3E}">
        <p14:creationId xmlns:p14="http://schemas.microsoft.com/office/powerpoint/2010/main" val="28978514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35</a:t>
            </a:fld>
            <a:endParaRPr lang="en-US"/>
          </a:p>
        </p:txBody>
      </p:sp>
    </p:spTree>
    <p:extLst>
      <p:ext uri="{BB962C8B-B14F-4D97-AF65-F5344CB8AC3E}">
        <p14:creationId xmlns:p14="http://schemas.microsoft.com/office/powerpoint/2010/main" val="16497807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36</a:t>
            </a:fld>
            <a:endParaRPr lang="en-US"/>
          </a:p>
        </p:txBody>
      </p:sp>
    </p:spTree>
    <p:extLst>
      <p:ext uri="{BB962C8B-B14F-4D97-AF65-F5344CB8AC3E}">
        <p14:creationId xmlns:p14="http://schemas.microsoft.com/office/powerpoint/2010/main" val="30318051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37</a:t>
            </a:fld>
            <a:endParaRPr lang="en-US"/>
          </a:p>
        </p:txBody>
      </p:sp>
    </p:spTree>
    <p:extLst>
      <p:ext uri="{BB962C8B-B14F-4D97-AF65-F5344CB8AC3E}">
        <p14:creationId xmlns:p14="http://schemas.microsoft.com/office/powerpoint/2010/main" val="40540388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38</a:t>
            </a:fld>
            <a:endParaRPr lang="en-US"/>
          </a:p>
        </p:txBody>
      </p:sp>
    </p:spTree>
    <p:extLst>
      <p:ext uri="{BB962C8B-B14F-4D97-AF65-F5344CB8AC3E}">
        <p14:creationId xmlns:p14="http://schemas.microsoft.com/office/powerpoint/2010/main" val="4047368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NLP uses RNN</a:t>
            </a:r>
          </a:p>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39</a:t>
            </a:fld>
            <a:endParaRPr lang="en-US"/>
          </a:p>
        </p:txBody>
      </p:sp>
    </p:spTree>
    <p:extLst>
      <p:ext uri="{BB962C8B-B14F-4D97-AF65-F5344CB8AC3E}">
        <p14:creationId xmlns:p14="http://schemas.microsoft.com/office/powerpoint/2010/main" val="37051635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40</a:t>
            </a:fld>
            <a:endParaRPr lang="en-US"/>
          </a:p>
        </p:txBody>
      </p:sp>
    </p:spTree>
    <p:extLst>
      <p:ext uri="{BB962C8B-B14F-4D97-AF65-F5344CB8AC3E}">
        <p14:creationId xmlns:p14="http://schemas.microsoft.com/office/powerpoint/2010/main" val="1821054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Unsupervised learning = no labels like in supervised learning.</a:t>
            </a:r>
          </a:p>
        </p:txBody>
      </p:sp>
      <p:sp>
        <p:nvSpPr>
          <p:cNvPr id="4" name="Slide Number Placeholder 3"/>
          <p:cNvSpPr>
            <a:spLocks noGrp="1"/>
          </p:cNvSpPr>
          <p:nvPr>
            <p:ph type="sldNum" sz="quarter" idx="5"/>
          </p:nvPr>
        </p:nvSpPr>
        <p:spPr/>
        <p:txBody>
          <a:bodyPr/>
          <a:lstStyle/>
          <a:p>
            <a:fld id="{BBF5455F-285D-48FA-BAE6-A5E2C678C877}" type="slidenum">
              <a:rPr lang="en-US" smtClean="0"/>
              <a:t>41</a:t>
            </a:fld>
            <a:endParaRPr lang="en-US"/>
          </a:p>
        </p:txBody>
      </p:sp>
    </p:spTree>
    <p:extLst>
      <p:ext uri="{BB962C8B-B14F-4D97-AF65-F5344CB8AC3E}">
        <p14:creationId xmlns:p14="http://schemas.microsoft.com/office/powerpoint/2010/main" val="31542100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Developed 1980s-90s</a:t>
            </a:r>
          </a:p>
          <a:p>
            <a:pPr marL="171450" indent="-171450">
              <a:buFont typeface="Arial" panose="020B0604020202020204" pitchFamily="34" charset="0"/>
              <a:buChar char="•"/>
            </a:pPr>
            <a:r>
              <a:rPr lang="en-US" dirty="0"/>
              <a:t>Originally branded Neural Network</a:t>
            </a:r>
          </a:p>
          <a:p>
            <a:pPr marL="171450" indent="-171450">
              <a:buFont typeface="Arial" panose="020B0604020202020204" pitchFamily="34" charset="0"/>
              <a:buChar char="•"/>
            </a:pPr>
            <a:r>
              <a:rPr lang="en-US" dirty="0"/>
              <a:t>Rebranded as Deep Learning</a:t>
            </a:r>
          </a:p>
          <a:p>
            <a:pPr marL="171450" indent="-171450">
              <a:buFont typeface="Arial" panose="020B0604020202020204" pitchFamily="34" charset="0"/>
              <a:buChar char="•"/>
            </a:pPr>
            <a:r>
              <a:rPr lang="en-US" dirty="0"/>
              <a:t>Revival of Deep Learning in 2006-2007 from paper published by Hinton, Banjo and </a:t>
            </a:r>
            <a:r>
              <a:rPr lang="en-US" dirty="0" err="1"/>
              <a:t>Lecum</a:t>
            </a:r>
            <a:endParaRPr lang="en-US" dirty="0"/>
          </a:p>
          <a:p>
            <a:pPr marL="628650" lvl="1" indent="-171450">
              <a:buFont typeface="Arial" panose="020B0604020202020204" pitchFamily="34" charset="0"/>
              <a:buChar char="•"/>
            </a:pPr>
            <a:r>
              <a:rPr lang="en-US" dirty="0"/>
              <a:t>Big 3 names in Deep Learning</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a:t>
            </a:fld>
            <a:endParaRPr lang="en-US"/>
          </a:p>
        </p:txBody>
      </p:sp>
    </p:spTree>
    <p:extLst>
      <p:ext uri="{BB962C8B-B14F-4D97-AF65-F5344CB8AC3E}">
        <p14:creationId xmlns:p14="http://schemas.microsoft.com/office/powerpoint/2010/main" val="749810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t>
            </a:r>
            <a:r>
              <a:rPr lang="en-US" dirty="0" err="1"/>
              <a:t>colab</a:t>
            </a:r>
            <a:r>
              <a:rPr lang="en-US" dirty="0"/>
              <a:t> for basic coding in this class (slower, need to pay for GPU usage, otherwise </a:t>
            </a:r>
            <a:r>
              <a:rPr lang="en-US" dirty="0" err="1"/>
              <a:t>cpu</a:t>
            </a:r>
            <a:r>
              <a:rPr lang="en-US" dirty="0"/>
              <a:t> usage is free).</a:t>
            </a:r>
          </a:p>
          <a:p>
            <a:r>
              <a:rPr lang="en-US" dirty="0"/>
              <a:t>	for this class the free version is enough.</a:t>
            </a:r>
          </a:p>
        </p:txBody>
      </p:sp>
      <p:sp>
        <p:nvSpPr>
          <p:cNvPr id="4" name="Slide Number Placeholder 3"/>
          <p:cNvSpPr>
            <a:spLocks noGrp="1"/>
          </p:cNvSpPr>
          <p:nvPr>
            <p:ph type="sldNum" sz="quarter" idx="5"/>
          </p:nvPr>
        </p:nvSpPr>
        <p:spPr/>
        <p:txBody>
          <a:bodyPr/>
          <a:lstStyle/>
          <a:p>
            <a:fld id="{BBF5455F-285D-48FA-BAE6-A5E2C678C877}" type="slidenum">
              <a:rPr lang="en-US" smtClean="0"/>
              <a:t>42</a:t>
            </a:fld>
            <a:endParaRPr lang="en-US"/>
          </a:p>
        </p:txBody>
      </p:sp>
    </p:spTree>
    <p:extLst>
      <p:ext uri="{BB962C8B-B14F-4D97-AF65-F5344CB8AC3E}">
        <p14:creationId xmlns:p14="http://schemas.microsoft.com/office/powerpoint/2010/main" val="734682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ICML and ICLR and </a:t>
            </a:r>
            <a:r>
              <a:rPr lang="en-US" dirty="0" err="1"/>
              <a:t>NeuRIPS</a:t>
            </a:r>
            <a:r>
              <a:rPr lang="en-US" dirty="0"/>
              <a:t>, AAAI, IJCAI deep learning top 5 conferences will be the source of the papers for the project.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43</a:t>
            </a:fld>
            <a:endParaRPr lang="en-US"/>
          </a:p>
        </p:txBody>
      </p:sp>
    </p:spTree>
    <p:extLst>
      <p:ext uri="{BB962C8B-B14F-4D97-AF65-F5344CB8AC3E}">
        <p14:creationId xmlns:p14="http://schemas.microsoft.com/office/powerpoint/2010/main" val="29493598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companies are not using deep learning as their backbone (I.E. Tesla) because interaction is difficult and often the performance is not measurable because you need data which may not be attainable (i.e. accidents </a:t>
            </a:r>
            <a:r>
              <a:rPr lang="en-US" dirty="0">
                <a:sym typeface="Wingdings" panose="05000000000000000000" pitchFamily="2" charset="2"/>
              </a:rPr>
              <a:t> we cannot purposely allow real accidents to occur from the autonomous system having a failure, or even monetary losses that are not feasible for sacrifice in order to train the model).</a:t>
            </a: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44</a:t>
            </a:fld>
            <a:endParaRPr lang="en-US"/>
          </a:p>
        </p:txBody>
      </p:sp>
    </p:spTree>
    <p:extLst>
      <p:ext uri="{BB962C8B-B14F-4D97-AF65-F5344CB8AC3E}">
        <p14:creationId xmlns:p14="http://schemas.microsoft.com/office/powerpoint/2010/main" val="2598434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46</a:t>
            </a:fld>
            <a:endParaRPr lang="en-US"/>
          </a:p>
        </p:txBody>
      </p:sp>
    </p:spTree>
    <p:extLst>
      <p:ext uri="{BB962C8B-B14F-4D97-AF65-F5344CB8AC3E}">
        <p14:creationId xmlns:p14="http://schemas.microsoft.com/office/powerpoint/2010/main" val="136273270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47</a:t>
            </a:fld>
            <a:endParaRPr lang="en-US"/>
          </a:p>
        </p:txBody>
      </p:sp>
    </p:spTree>
    <p:extLst>
      <p:ext uri="{BB962C8B-B14F-4D97-AF65-F5344CB8AC3E}">
        <p14:creationId xmlns:p14="http://schemas.microsoft.com/office/powerpoint/2010/main" val="3082778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48</a:t>
            </a:fld>
            <a:endParaRPr lang="en-US"/>
          </a:p>
        </p:txBody>
      </p:sp>
    </p:spTree>
    <p:extLst>
      <p:ext uri="{BB962C8B-B14F-4D97-AF65-F5344CB8AC3E}">
        <p14:creationId xmlns:p14="http://schemas.microsoft.com/office/powerpoint/2010/main" val="7697841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Remember: must be a nonlinear function because we know if all parameters were linear, then the model is really a simple model that can be combined into one linear function.</a:t>
            </a:r>
          </a:p>
          <a:p>
            <a:pPr marL="171450" indent="-171450">
              <a:buFont typeface="Arial" panose="020B0604020202020204" pitchFamily="34" charset="0"/>
              <a:buChar char="•"/>
            </a:pPr>
            <a:r>
              <a:rPr lang="en-US" dirty="0"/>
              <a:t>Sigmoid function = (</a:t>
            </a:r>
            <a:r>
              <a:rPr lang="en-US" dirty="0" err="1"/>
              <a:t>e^x</a:t>
            </a:r>
            <a:r>
              <a:rPr lang="en-US" dirty="0"/>
              <a:t>/1-e^x) = [output value between 0 and 1] </a:t>
            </a:r>
            <a:r>
              <a:rPr lang="en-US" dirty="0">
                <a:sym typeface="Wingdings" panose="05000000000000000000" pitchFamily="2" charset="2"/>
              </a:rPr>
              <a:t> typically used as the activation function.</a:t>
            </a:r>
          </a:p>
          <a:p>
            <a:pPr marL="628650" lvl="1" indent="-171450">
              <a:buFont typeface="Arial" panose="020B0604020202020204" pitchFamily="34" charset="0"/>
              <a:buChar char="•"/>
            </a:pPr>
            <a:r>
              <a:rPr lang="en-US" dirty="0">
                <a:sym typeface="Wingdings" panose="05000000000000000000" pitchFamily="2" charset="2"/>
              </a:rPr>
              <a:t>Used to give output between 0 and 1 and also is a nonlinear function (which is necessary for neural network)</a:t>
            </a: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49</a:t>
            </a:fld>
            <a:endParaRPr lang="en-US"/>
          </a:p>
        </p:txBody>
      </p:sp>
    </p:spTree>
    <p:extLst>
      <p:ext uri="{BB962C8B-B14F-4D97-AF65-F5344CB8AC3E}">
        <p14:creationId xmlns:p14="http://schemas.microsoft.com/office/powerpoint/2010/main" val="27262344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Square box nodes= parameter</a:t>
            </a:r>
          </a:p>
          <a:p>
            <a:pPr marL="171450" indent="-171450">
              <a:buFont typeface="Arial" panose="020B0604020202020204" pitchFamily="34" charset="0"/>
              <a:buChar char="•"/>
            </a:pPr>
            <a:r>
              <a:rPr lang="en-US" dirty="0"/>
              <a:t>Round nodes = mathematical operations</a:t>
            </a:r>
          </a:p>
          <a:p>
            <a:pPr marL="171450" indent="-171450">
              <a:buFont typeface="Arial" panose="020B0604020202020204" pitchFamily="34" charset="0"/>
              <a:buChar char="•"/>
            </a:pPr>
            <a:r>
              <a:rPr lang="en-US" dirty="0"/>
              <a:t>Above, each z-sigmoid-w is a single layer of the neural network </a:t>
            </a:r>
            <a:r>
              <a:rPr lang="en-US" dirty="0">
                <a:sym typeface="Wingdings" panose="05000000000000000000" pitchFamily="2" charset="2"/>
              </a:rPr>
              <a:t> so the above shows 2 layers.</a:t>
            </a:r>
          </a:p>
          <a:p>
            <a:pPr marL="171450" indent="-171450">
              <a:buFont typeface="Arial" panose="020B0604020202020204" pitchFamily="34" charset="0"/>
              <a:buChar char="•"/>
            </a:pPr>
            <a:r>
              <a:rPr lang="en-US" dirty="0">
                <a:sym typeface="Wingdings" panose="05000000000000000000" pitchFamily="2" charset="2"/>
              </a:rPr>
              <a:t>Notice with many layers, computation can become very intense/hard to compute.</a:t>
            </a:r>
          </a:p>
          <a:p>
            <a:pPr marL="171450" indent="-171450">
              <a:buFont typeface="Arial" panose="020B0604020202020204" pitchFamily="34" charset="0"/>
              <a:buChar cha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50</a:t>
            </a:fld>
            <a:endParaRPr lang="en-US"/>
          </a:p>
        </p:txBody>
      </p:sp>
    </p:spTree>
    <p:extLst>
      <p:ext uri="{BB962C8B-B14F-4D97-AF65-F5344CB8AC3E}">
        <p14:creationId xmlns:p14="http://schemas.microsoft.com/office/powerpoint/2010/main" val="2701729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Tensor = multi-dimensional array (so basically a matrix)</a:t>
            </a:r>
          </a:p>
          <a:p>
            <a:pPr marL="171450" indent="-171450">
              <a:buFont typeface="Arial" panose="020B0604020202020204" pitchFamily="34" charset="0"/>
              <a:buChar char="•"/>
            </a:pPr>
            <a:r>
              <a:rPr lang="en-US" dirty="0"/>
              <a:t>Typical activation functions: Sigmoid, Tanh, RELU, </a:t>
            </a:r>
            <a:r>
              <a:rPr lang="en-US" dirty="0" err="1"/>
              <a:t>leakyRELU</a:t>
            </a: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52</a:t>
            </a:fld>
            <a:endParaRPr lang="en-US"/>
          </a:p>
        </p:txBody>
      </p:sp>
    </p:spTree>
    <p:extLst>
      <p:ext uri="{BB962C8B-B14F-4D97-AF65-F5344CB8AC3E}">
        <p14:creationId xmlns:p14="http://schemas.microsoft.com/office/powerpoint/2010/main" val="1830180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Note: some operations can be done in parallel due to the nature of the flow of this computation graph.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Write the above graph as a function for practice.</a:t>
            </a:r>
          </a:p>
        </p:txBody>
      </p:sp>
      <p:sp>
        <p:nvSpPr>
          <p:cNvPr id="4" name="Slide Number Placeholder 3"/>
          <p:cNvSpPr>
            <a:spLocks noGrp="1"/>
          </p:cNvSpPr>
          <p:nvPr>
            <p:ph type="sldNum" sz="quarter" idx="5"/>
          </p:nvPr>
        </p:nvSpPr>
        <p:spPr/>
        <p:txBody>
          <a:bodyPr/>
          <a:lstStyle/>
          <a:p>
            <a:fld id="{BBF5455F-285D-48FA-BAE6-A5E2C678C877}" type="slidenum">
              <a:rPr lang="en-US" smtClean="0"/>
              <a:t>53</a:t>
            </a:fld>
            <a:endParaRPr lang="en-US"/>
          </a:p>
        </p:txBody>
      </p:sp>
    </p:spTree>
    <p:extLst>
      <p:ext uri="{BB962C8B-B14F-4D97-AF65-F5344CB8AC3E}">
        <p14:creationId xmlns:p14="http://schemas.microsoft.com/office/powerpoint/2010/main" val="3946983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Shallow learning models: SVM, Boosting, and Linear Regression (LR) </a:t>
            </a:r>
            <a:r>
              <a:rPr lang="en-US" dirty="0">
                <a:sym typeface="Wingdings" panose="05000000000000000000" pitchFamily="2" charset="2"/>
              </a:rPr>
              <a:t> not as powerful.</a:t>
            </a:r>
          </a:p>
          <a:p>
            <a:pPr marL="171450" indent="-171450">
              <a:buFont typeface="Arial" panose="020B0604020202020204" pitchFamily="34" charset="0"/>
              <a:buChar char="•"/>
            </a:pPr>
            <a:r>
              <a:rPr lang="en-US" dirty="0">
                <a:sym typeface="Wingdings" panose="05000000000000000000" pitchFamily="2" charset="2"/>
              </a:rPr>
              <a:t>Our previous hardware could not accommodate very complex models; today, our hardware is no longer limiting our complexity of models hence we now have nonlinear models for neural networks (now we can have nonlinear nodes in the neural network).</a:t>
            </a:r>
          </a:p>
          <a:p>
            <a:pPr marL="171450" indent="-171450">
              <a:buFont typeface="Arial" panose="020B0604020202020204" pitchFamily="34" charset="0"/>
              <a:buChar char="•"/>
            </a:pPr>
            <a:r>
              <a:rPr lang="en-US" dirty="0"/>
              <a:t>Key idea of neural network: filter out noise in data to amplify features that can be found in the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a:t>
            </a:fld>
            <a:endParaRPr lang="en-US"/>
          </a:p>
        </p:txBody>
      </p:sp>
    </p:spTree>
    <p:extLst>
      <p:ext uri="{BB962C8B-B14F-4D97-AF65-F5344CB8AC3E}">
        <p14:creationId xmlns:p14="http://schemas.microsoft.com/office/powerpoint/2010/main" val="570401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THUS WE CAN DO BACK PROPOGATION.</a:t>
            </a:r>
          </a:p>
        </p:txBody>
      </p:sp>
      <p:sp>
        <p:nvSpPr>
          <p:cNvPr id="4" name="Slide Number Placeholder 3"/>
          <p:cNvSpPr>
            <a:spLocks noGrp="1"/>
          </p:cNvSpPr>
          <p:nvPr>
            <p:ph type="sldNum" sz="quarter" idx="5"/>
          </p:nvPr>
        </p:nvSpPr>
        <p:spPr/>
        <p:txBody>
          <a:bodyPr/>
          <a:lstStyle/>
          <a:p>
            <a:fld id="{BBF5455F-285D-48FA-BAE6-A5E2C678C877}" type="slidenum">
              <a:rPr lang="en-US" smtClean="0"/>
              <a:t>54</a:t>
            </a:fld>
            <a:endParaRPr lang="en-US"/>
          </a:p>
        </p:txBody>
      </p:sp>
    </p:spTree>
    <p:extLst>
      <p:ext uri="{BB962C8B-B14F-4D97-AF65-F5344CB8AC3E}">
        <p14:creationId xmlns:p14="http://schemas.microsoft.com/office/powerpoint/2010/main" val="10154989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55</a:t>
            </a:fld>
            <a:endParaRPr lang="en-US"/>
          </a:p>
        </p:txBody>
      </p:sp>
    </p:spTree>
    <p:extLst>
      <p:ext uri="{BB962C8B-B14F-4D97-AF65-F5344CB8AC3E}">
        <p14:creationId xmlns:p14="http://schemas.microsoft.com/office/powerpoint/2010/main" val="8998378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56</a:t>
            </a:fld>
            <a:endParaRPr lang="en-US"/>
          </a:p>
        </p:txBody>
      </p:sp>
    </p:spTree>
    <p:extLst>
      <p:ext uri="{BB962C8B-B14F-4D97-AF65-F5344CB8AC3E}">
        <p14:creationId xmlns:p14="http://schemas.microsoft.com/office/powerpoint/2010/main" val="21920635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57</a:t>
            </a:fld>
            <a:endParaRPr lang="en-US"/>
          </a:p>
        </p:txBody>
      </p:sp>
    </p:spTree>
    <p:extLst>
      <p:ext uri="{BB962C8B-B14F-4D97-AF65-F5344CB8AC3E}">
        <p14:creationId xmlns:p14="http://schemas.microsoft.com/office/powerpoint/2010/main" val="15174169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X = input vector</a:t>
            </a:r>
          </a:p>
          <a:p>
            <a:pPr marL="171450" indent="-171450">
              <a:buFont typeface="Arial" panose="020B0604020202020204" pitchFamily="34" charset="0"/>
              <a:buChar char="•"/>
            </a:pPr>
            <a:r>
              <a:rPr lang="en-US" dirty="0"/>
              <a:t>W0 and W1 are parameter vectors </a:t>
            </a:r>
            <a:r>
              <a:rPr lang="en-US" dirty="0">
                <a:sym typeface="Wingdings" panose="05000000000000000000" pitchFamily="2" charset="2"/>
              </a:rPr>
              <a:t> Dense() function</a:t>
            </a:r>
            <a:endParaRPr lang="en-US" dirty="0"/>
          </a:p>
          <a:p>
            <a:pPr marL="171450" indent="-171450">
              <a:buFont typeface="Arial" panose="020B0604020202020204" pitchFamily="34" charset="0"/>
              <a:buChar char="•"/>
            </a:pPr>
            <a:r>
              <a:rPr lang="en-US" dirty="0"/>
              <a:t>Sigma = nonlinear activation </a:t>
            </a:r>
            <a:r>
              <a:rPr lang="en-US" dirty="0" err="1"/>
              <a:t>functon</a:t>
            </a:r>
            <a:r>
              <a:rPr lang="en-US" dirty="0"/>
              <a:t> </a:t>
            </a:r>
            <a:r>
              <a:rPr lang="en-US" dirty="0">
                <a:sym typeface="Wingdings" panose="05000000000000000000" pitchFamily="2" charset="2"/>
              </a:rPr>
              <a:t> Activation() function</a:t>
            </a:r>
            <a:endParaRPr lang="en-US" dirty="0"/>
          </a:p>
          <a:p>
            <a:pPr marL="171450" indent="-171450">
              <a:buFont typeface="Arial" panose="020B0604020202020204" pitchFamily="34" charset="0"/>
              <a:buChar char="•"/>
            </a:pPr>
            <a:r>
              <a:rPr lang="en-US" dirty="0"/>
              <a:t>Z = linear operation</a:t>
            </a:r>
          </a:p>
        </p:txBody>
      </p:sp>
      <p:sp>
        <p:nvSpPr>
          <p:cNvPr id="4" name="Slide Number Placeholder 3"/>
          <p:cNvSpPr>
            <a:spLocks noGrp="1"/>
          </p:cNvSpPr>
          <p:nvPr>
            <p:ph type="sldNum" sz="quarter" idx="5"/>
          </p:nvPr>
        </p:nvSpPr>
        <p:spPr/>
        <p:txBody>
          <a:bodyPr/>
          <a:lstStyle/>
          <a:p>
            <a:fld id="{BBF5455F-285D-48FA-BAE6-A5E2C678C877}" type="slidenum">
              <a:rPr lang="en-US" smtClean="0"/>
              <a:t>58</a:t>
            </a:fld>
            <a:endParaRPr lang="en-US"/>
          </a:p>
        </p:txBody>
      </p:sp>
    </p:spTree>
    <p:extLst>
      <p:ext uri="{BB962C8B-B14F-4D97-AF65-F5344CB8AC3E}">
        <p14:creationId xmlns:p14="http://schemas.microsoft.com/office/powerpoint/2010/main" val="29039571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59</a:t>
            </a:fld>
            <a:endParaRPr lang="en-US"/>
          </a:p>
        </p:txBody>
      </p:sp>
    </p:spTree>
    <p:extLst>
      <p:ext uri="{BB962C8B-B14F-4D97-AF65-F5344CB8AC3E}">
        <p14:creationId xmlns:p14="http://schemas.microsoft.com/office/powerpoint/2010/main" val="2194404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Representations of data that are of mid to large scale data sizes.</a:t>
            </a:r>
          </a:p>
          <a:p>
            <a:pPr marL="171450" indent="-171450">
              <a:buFont typeface="Arial" panose="020B0604020202020204" pitchFamily="34" charset="0"/>
              <a:buChar char="•"/>
            </a:pPr>
            <a:r>
              <a:rPr lang="en-US" dirty="0"/>
              <a:t>Deep learning requires relatively large sample of data.</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a:t>
            </a:fld>
            <a:endParaRPr lang="en-US"/>
          </a:p>
        </p:txBody>
      </p:sp>
    </p:spTree>
    <p:extLst>
      <p:ext uri="{BB962C8B-B14F-4D97-AF65-F5344CB8AC3E}">
        <p14:creationId xmlns:p14="http://schemas.microsoft.com/office/powerpoint/2010/main" val="1146949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Differentiable Functional Programming: prerequisite for deep learning model to work </a:t>
            </a:r>
            <a:r>
              <a:rPr lang="en-US" dirty="0">
                <a:sym typeface="Wingdings" panose="05000000000000000000" pitchFamily="2" charset="2"/>
              </a:rPr>
              <a:t> model itself should be differentiable (can be broken down/segmented)</a:t>
            </a:r>
          </a:p>
          <a:p>
            <a:pPr marL="628650" lvl="1" indent="-171450">
              <a:buFont typeface="Arial" panose="020B0604020202020204" pitchFamily="34" charset="0"/>
              <a:buChar char="•"/>
            </a:pPr>
            <a:r>
              <a:rPr lang="en-US" dirty="0">
                <a:sym typeface="Wingdings" panose="05000000000000000000" pitchFamily="2" charset="2"/>
              </a:rPr>
              <a:t>Example: a function that must be differentiable  can you calculate the gradient (slope, i.e. rate of change!)  can you find f’ for f?</a:t>
            </a:r>
          </a:p>
          <a:p>
            <a:pPr marL="1085850" lvl="2" indent="-171450">
              <a:buFont typeface="Arial" panose="020B0604020202020204" pitchFamily="34" charset="0"/>
              <a:buChar char="•"/>
            </a:pPr>
            <a:r>
              <a:rPr lang="en-US" dirty="0">
                <a:sym typeface="Wingdings" panose="05000000000000000000" pitchFamily="2" charset="2"/>
              </a:rPr>
              <a:t>If function is not directly differentiable, thus we use gradient descent to approximate the gradient (but some functions we may not have good approximations for).</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7</a:t>
            </a:fld>
            <a:endParaRPr lang="en-US"/>
          </a:p>
        </p:txBody>
      </p:sp>
    </p:spTree>
    <p:extLst>
      <p:ext uri="{BB962C8B-B14F-4D97-AF65-F5344CB8AC3E}">
        <p14:creationId xmlns:p14="http://schemas.microsoft.com/office/powerpoint/2010/main" val="3722055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2 steps: 1</a:t>
            </a:r>
            <a:r>
              <a:rPr lang="en-US" baseline="30000" dirty="0"/>
              <a:t>st</a:t>
            </a:r>
            <a:r>
              <a:rPr lang="en-US" dirty="0"/>
              <a:t> extract features from samples, 2</a:t>
            </a:r>
            <a:r>
              <a:rPr lang="en-US" baseline="30000" dirty="0"/>
              <a:t>nd</a:t>
            </a:r>
            <a:r>
              <a:rPr lang="en-US" dirty="0"/>
              <a:t> labeling/classification</a:t>
            </a:r>
          </a:p>
          <a:p>
            <a:pPr marL="171450" indent="-171450">
              <a:buFont typeface="Arial" panose="020B0604020202020204" pitchFamily="34" charset="0"/>
              <a:buChar char="•"/>
            </a:pPr>
            <a:r>
              <a:rPr lang="en-US" dirty="0"/>
              <a:t>Example of features: an 3x3 pixel RGB image has </a:t>
            </a:r>
            <a:r>
              <a:rPr lang="en-US" dirty="0">
                <a:sym typeface="Wingdings" panose="05000000000000000000" pitchFamily="2" charset="2"/>
              </a:rPr>
              <a:t></a:t>
            </a:r>
            <a:r>
              <a:rPr lang="en-US" dirty="0"/>
              <a:t> 9 pixels and thus </a:t>
            </a:r>
            <a:r>
              <a:rPr lang="en-US" dirty="0">
                <a:sym typeface="Wingdings" panose="05000000000000000000" pitchFamily="2" charset="2"/>
              </a:rPr>
              <a:t></a:t>
            </a:r>
            <a:r>
              <a:rPr lang="en-US" dirty="0"/>
              <a:t>27 features! (9 pixels * 3(red green or blue) = 27.</a:t>
            </a:r>
          </a:p>
          <a:p>
            <a:pPr marL="628650" lvl="1" indent="-171450">
              <a:buFont typeface="Arial" panose="020B0604020202020204" pitchFamily="34" charset="0"/>
              <a:buChar char="•"/>
            </a:pPr>
            <a:r>
              <a:rPr lang="en-US" dirty="0"/>
              <a:t>But usually the domain is too large to track every possible feature; so we need to use samples and estimation models to extract features.</a:t>
            </a:r>
          </a:p>
          <a:p>
            <a:pPr marL="171450" lvl="0" indent="-171450">
              <a:buFont typeface="Arial" panose="020B0604020202020204" pitchFamily="34" charset="0"/>
              <a:buChar char="•"/>
            </a:pPr>
            <a:r>
              <a:rPr lang="en-US" dirty="0"/>
              <a:t>HOG = Histogram of a Gradient</a:t>
            </a:r>
          </a:p>
          <a:p>
            <a:pPr marL="628650" lvl="1" indent="-171450">
              <a:buFont typeface="Arial" panose="020B0604020202020204" pitchFamily="34" charset="0"/>
              <a:buChar char="•"/>
            </a:pPr>
            <a:r>
              <a:rPr lang="en-US" dirty="0"/>
              <a:t>i.e. the red car is split into elements and then the gradient of each element (compared to all of the other elements) is calculated </a:t>
            </a:r>
            <a:r>
              <a:rPr lang="en-US" dirty="0">
                <a:sym typeface="Wingdings" panose="05000000000000000000" pitchFamily="2" charset="2"/>
              </a:rPr>
              <a:t> a differential is calculated.</a:t>
            </a:r>
          </a:p>
          <a:p>
            <a:pPr marL="628650" lvl="1" indent="-171450">
              <a:buFont typeface="Arial" panose="020B0604020202020204" pitchFamily="34" charset="0"/>
              <a:buChar char="•"/>
            </a:pPr>
            <a:r>
              <a:rPr lang="en-US" dirty="0">
                <a:sym typeface="Wingdings" panose="05000000000000000000" pitchFamily="2" charset="2"/>
              </a:rPr>
              <a:t>More elements = more features to extract (i.e. a 9 pixel photo, v a 30 pixel photo; or i.e. 27million pixels but you break it only into 3 million elements).</a:t>
            </a:r>
          </a:p>
          <a:p>
            <a:pPr marL="171450" lvl="0" indent="-171450">
              <a:buFont typeface="Arial" panose="020B0604020202020204" pitchFamily="34" charset="0"/>
              <a:buChar char="•"/>
            </a:pPr>
            <a:r>
              <a:rPr lang="en-US" dirty="0">
                <a:sym typeface="Wingdings" panose="05000000000000000000" pitchFamily="2" charset="2"/>
              </a:rPr>
              <a:t>You can use these classification models for the second step: DT, SVM, RFL, BOGM, BAYESIAN</a:t>
            </a:r>
          </a:p>
          <a:p>
            <a:pPr marL="171450" lvl="0" indent="-171450">
              <a:buFont typeface="Arial" panose="020B0604020202020204" pitchFamily="34" charset="0"/>
              <a:buChar char="•"/>
            </a:pPr>
            <a:endParaRPr lang="en-US" dirty="0">
              <a:sym typeface="Wingdings" panose="05000000000000000000" pitchFamily="2" charset="2"/>
            </a:endParaRP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8</a:t>
            </a:fld>
            <a:endParaRPr lang="en-US"/>
          </a:p>
        </p:txBody>
      </p:sp>
    </p:spTree>
    <p:extLst>
      <p:ext uri="{BB962C8B-B14F-4D97-AF65-F5344CB8AC3E}">
        <p14:creationId xmlns:p14="http://schemas.microsoft.com/office/powerpoint/2010/main" val="453444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Untrained models may initially give incorrect output.</a:t>
            </a:r>
          </a:p>
          <a:p>
            <a:pPr marL="171450" indent="-171450">
              <a:buFont typeface="Arial" panose="020B0604020202020204" pitchFamily="34" charset="0"/>
              <a:buChar char="•"/>
            </a:pPr>
            <a:r>
              <a:rPr lang="en-US" dirty="0"/>
              <a:t>Models should learn from correctness and incorrectness (experience) to become more accurate: training.</a:t>
            </a:r>
          </a:p>
          <a:p>
            <a:pPr marL="628650" lvl="1" indent="-171450">
              <a:buFont typeface="Arial" panose="020B0604020202020204" pitchFamily="34" charset="0"/>
              <a:buChar char="•"/>
            </a:pPr>
            <a:r>
              <a:rPr lang="en-US" dirty="0"/>
              <a:t>Basically, just like humans can do.</a:t>
            </a:r>
          </a:p>
          <a:p>
            <a:pPr marL="171450" lvl="0" indent="-171450">
              <a:buFont typeface="Arial" panose="020B0604020202020204" pitchFamily="34" charset="0"/>
              <a:buChar char="•"/>
            </a:pPr>
            <a:r>
              <a:rPr lang="en-US" dirty="0"/>
              <a:t>Feature extraction layer may have multiple layers that are a part of that layer to build up/extract more general features as you move along the row.</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9</a:t>
            </a:fld>
            <a:endParaRPr lang="en-US"/>
          </a:p>
        </p:txBody>
      </p:sp>
    </p:spTree>
    <p:extLst>
      <p:ext uri="{BB962C8B-B14F-4D97-AF65-F5344CB8AC3E}">
        <p14:creationId xmlns:p14="http://schemas.microsoft.com/office/powerpoint/2010/main" val="3812001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CF31-56B9-4E83-867A-1A725CE2F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818FA6-2580-4D25-A60C-E6FE38332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743CF-6E94-4906-B3FA-C80FC4A6713F}"/>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5" name="Footer Placeholder 4">
            <a:extLst>
              <a:ext uri="{FF2B5EF4-FFF2-40B4-BE49-F238E27FC236}">
                <a16:creationId xmlns:a16="http://schemas.microsoft.com/office/drawing/2014/main" id="{FEF5A711-70CA-4E4A-927C-34DAED53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86C30-257A-4D66-A162-A77695DDA6A4}"/>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045004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EB5B-8B5E-4BA8-8B9D-DCF9818C50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FFA2C1-820A-4E26-A264-A7550277FA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CBC6D-40FD-4F19-AA62-3A7D16CD93A0}"/>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5" name="Footer Placeholder 4">
            <a:extLst>
              <a:ext uri="{FF2B5EF4-FFF2-40B4-BE49-F238E27FC236}">
                <a16:creationId xmlns:a16="http://schemas.microsoft.com/office/drawing/2014/main" id="{15638BD0-FCDE-4A2A-B8F0-5E911A893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C358A-24E2-46EC-A492-4536E01ABC65}"/>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00999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9310E-4AFE-4C20-9133-949E043B0C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C850B-F375-4E42-80B2-E0EFE2EA6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529A1-E210-4A81-8E29-034E68D3E752}"/>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5" name="Footer Placeholder 4">
            <a:extLst>
              <a:ext uri="{FF2B5EF4-FFF2-40B4-BE49-F238E27FC236}">
                <a16:creationId xmlns:a16="http://schemas.microsoft.com/office/drawing/2014/main" id="{128479C0-BFAE-4D26-A50B-39EAB1E93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F7D35-13BC-4C0E-9068-2C75537A243B}"/>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4148106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3EFF-834F-419E-8A66-E7823DB3E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B886D-9188-4508-B772-E446BF52E3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C2921-49FF-40FB-AAD7-8B515CE2EA76}"/>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5" name="Footer Placeholder 4">
            <a:extLst>
              <a:ext uri="{FF2B5EF4-FFF2-40B4-BE49-F238E27FC236}">
                <a16:creationId xmlns:a16="http://schemas.microsoft.com/office/drawing/2014/main" id="{8327F682-1A4D-431A-9CCD-1D5523206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96FD0-A605-4540-921C-DE2E3B94996C}"/>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983437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2847-A8A6-4F85-9C1D-3B39B02B66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93F698-F3E9-4672-8370-B5C9112ED6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34497B-0804-40FF-8629-DDA61BECB371}"/>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5" name="Footer Placeholder 4">
            <a:extLst>
              <a:ext uri="{FF2B5EF4-FFF2-40B4-BE49-F238E27FC236}">
                <a16:creationId xmlns:a16="http://schemas.microsoft.com/office/drawing/2014/main" id="{810AD7BF-55BD-4F15-B57B-C111D361A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F1E2B-391E-465F-A7CF-59E1F107F09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72098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249A-49D0-4527-A7A3-399B1CBAD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B5B76D-01EF-449F-AF59-06FA6ECAF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19B04E-A7EA-4C55-9F53-2DC2EBA311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EBAB2-E74B-4A23-BB67-60F8798DC788}"/>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6" name="Footer Placeholder 5">
            <a:extLst>
              <a:ext uri="{FF2B5EF4-FFF2-40B4-BE49-F238E27FC236}">
                <a16:creationId xmlns:a16="http://schemas.microsoft.com/office/drawing/2014/main" id="{374ECE63-B404-4A15-A08E-364E88B69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FD9DB-FB46-4A88-83DD-DA02855A19C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118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6387-647C-4F5C-9725-9E423F0B17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1AB89-7903-41F5-B178-619DC24BC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B6456-BF69-4644-8123-84146A2BC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C5FB7-D327-46C8-8809-640CBBE5B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E0EB4D-C324-47E7-8083-6C6F85C0DE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D829E4-8090-4B5F-8D5A-68CCAAEE24C0}"/>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8" name="Footer Placeholder 7">
            <a:extLst>
              <a:ext uri="{FF2B5EF4-FFF2-40B4-BE49-F238E27FC236}">
                <a16:creationId xmlns:a16="http://schemas.microsoft.com/office/drawing/2014/main" id="{5835222E-71D8-4BC4-B2A0-DD2822C47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9C144B-2C4A-4D7C-87A1-44DEEDBFCBE3}"/>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87832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94D6-6D30-475C-8D4E-809EAA1A4B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5335D0-6148-4789-87DB-377240DA468A}"/>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4" name="Footer Placeholder 3">
            <a:extLst>
              <a:ext uri="{FF2B5EF4-FFF2-40B4-BE49-F238E27FC236}">
                <a16:creationId xmlns:a16="http://schemas.microsoft.com/office/drawing/2014/main" id="{0BFDF4B8-4D17-496F-852E-808EDA5835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6F41A8-31F9-43D6-AA85-533FE1AE9678}"/>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055638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328F9F-EC57-411B-8679-892DD8F0ED52}"/>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3" name="Footer Placeholder 2">
            <a:extLst>
              <a:ext uri="{FF2B5EF4-FFF2-40B4-BE49-F238E27FC236}">
                <a16:creationId xmlns:a16="http://schemas.microsoft.com/office/drawing/2014/main" id="{4F933F0C-B73B-4EF8-83B6-3130C969D0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995B78-04A1-4654-BCC8-8F0964158E8C}"/>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40250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FDD6-339F-4878-98AC-685A7FF20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54622-2A88-4F58-B572-A377F00ACB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26B90C-AAFD-4D93-8C3C-36FC6310A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F4F3D0-3FCD-4C59-9018-9E4AC27B4AC8}"/>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6" name="Footer Placeholder 5">
            <a:extLst>
              <a:ext uri="{FF2B5EF4-FFF2-40B4-BE49-F238E27FC236}">
                <a16:creationId xmlns:a16="http://schemas.microsoft.com/office/drawing/2014/main" id="{01D41478-039B-46CD-B42E-FEE18B859A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ED3F5-BCAF-4147-A2C9-75A650D98B52}"/>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88622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7F9A-8FC1-4782-AAA0-44CD5A55F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014E1-1ED4-4553-9A55-B850A14BE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3DCBA9-EF14-4CCA-83CB-1FB0F5C27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6A794-6C9B-4D98-AFDB-12852828ED9B}"/>
              </a:ext>
            </a:extLst>
          </p:cNvPr>
          <p:cNvSpPr>
            <a:spLocks noGrp="1"/>
          </p:cNvSpPr>
          <p:nvPr>
            <p:ph type="dt" sz="half" idx="10"/>
          </p:nvPr>
        </p:nvSpPr>
        <p:spPr/>
        <p:txBody>
          <a:bodyPr/>
          <a:lstStyle/>
          <a:p>
            <a:fld id="{7094E051-6947-4995-946A-85EF9C379DC2}" type="datetimeFigureOut">
              <a:rPr lang="en-US" smtClean="0"/>
              <a:t>1/18/2023</a:t>
            </a:fld>
            <a:endParaRPr lang="en-US"/>
          </a:p>
        </p:txBody>
      </p:sp>
      <p:sp>
        <p:nvSpPr>
          <p:cNvPr id="6" name="Footer Placeholder 5">
            <a:extLst>
              <a:ext uri="{FF2B5EF4-FFF2-40B4-BE49-F238E27FC236}">
                <a16:creationId xmlns:a16="http://schemas.microsoft.com/office/drawing/2014/main" id="{5B541CC7-9BB5-49D0-B038-1AF00E905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EA299-044E-4347-8F9F-7CCC3351721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19897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E2DAE-D749-42DC-948B-73A2A36C0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FC2DB-32D8-4A36-8351-B39DD2684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107CD-A9C1-4BA0-A085-5F8E1F9DE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4E051-6947-4995-946A-85EF9C379DC2}" type="datetimeFigureOut">
              <a:rPr lang="en-US" smtClean="0"/>
              <a:t>1/18/2023</a:t>
            </a:fld>
            <a:endParaRPr lang="en-US"/>
          </a:p>
        </p:txBody>
      </p:sp>
      <p:sp>
        <p:nvSpPr>
          <p:cNvPr id="5" name="Footer Placeholder 4">
            <a:extLst>
              <a:ext uri="{FF2B5EF4-FFF2-40B4-BE49-F238E27FC236}">
                <a16:creationId xmlns:a16="http://schemas.microsoft.com/office/drawing/2014/main" id="{365BBCD5-52D3-482E-A0EF-C32DAE535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2A390-139F-4AF7-A030-2CB3506C6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9C729-491D-4560-8ED6-60B044E7F3E7}" type="slidenum">
              <a:rPr lang="en-US" smtClean="0"/>
              <a:t>‹#›</a:t>
            </a:fld>
            <a:endParaRPr lang="en-US"/>
          </a:p>
        </p:txBody>
      </p:sp>
    </p:spTree>
    <p:extLst>
      <p:ext uri="{BB962C8B-B14F-4D97-AF65-F5344CB8AC3E}">
        <p14:creationId xmlns:p14="http://schemas.microsoft.com/office/powerpoint/2010/main" val="116727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8.png"/><Relationship Id="rId5" Type="http://schemas.openxmlformats.org/officeDocument/2006/relationships/image" Target="../media/image17.gif"/><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5" Type="http://schemas.openxmlformats.org/officeDocument/2006/relationships/image" Target="../media/image18.png"/><Relationship Id="rId4" Type="http://schemas.openxmlformats.org/officeDocument/2006/relationships/image" Target="../media/image17.gif"/></Relationships>
</file>

<file path=ppt/slides/_rels/slide29.xml.rels><?xml version="1.0" encoding="UTF-8" standalone="yes"?>
<Relationships xmlns="http://schemas.openxmlformats.org/package/2006/relationships"><Relationship Id="rId3" Type="http://schemas.openxmlformats.org/officeDocument/2006/relationships/hyperlink" Target="https://openai.com/blog/dall-e/"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hyperlink" Target="https://deepmind.com/blog/article/alphafold-a-solution-to-a-50-year-old-grand-challenge-in-biology" TargetMode="External"/><Relationship Id="rId4" Type="http://schemas.openxmlformats.org/officeDocument/2006/relationships/image" Target="../media/image21.gif"/></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hyperlink" Target="https://www.oreilly.com/library/view/hands-on-machine-learning/9781492032632/" TargetMode="External"/><Relationship Id="rId4" Type="http://schemas.openxmlformats.org/officeDocument/2006/relationships/hyperlink" Target="https://www.manning.com/books/deep-learning-with-pyth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manning.com/books/deep-learning-with-python" TargetMode="External"/><Relationship Id="rId2" Type="http://schemas.openxmlformats.org/officeDocument/2006/relationships/hyperlink" Target="http://www.deeplearningbook.org/" TargetMode="External"/><Relationship Id="rId1" Type="http://schemas.openxmlformats.org/officeDocument/2006/relationships/slideLayout" Target="../slideLayouts/slideLayout2.xml"/><Relationship Id="rId4" Type="http://schemas.openxmlformats.org/officeDocument/2006/relationships/hyperlink" Target="https://www.oreilly.com/library/view/hands-on-machine-learning/9781492032632/"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D1EB-5861-4BF0-AFBB-4F95DBA0BF59}"/>
              </a:ext>
            </a:extLst>
          </p:cNvPr>
          <p:cNvSpPr>
            <a:spLocks noGrp="1"/>
          </p:cNvSpPr>
          <p:nvPr>
            <p:ph type="ctrTitle"/>
          </p:nvPr>
        </p:nvSpPr>
        <p:spPr/>
        <p:txBody>
          <a:bodyPr>
            <a:normAutofit fontScale="90000"/>
          </a:bodyPr>
          <a:lstStyle/>
          <a:p>
            <a:r>
              <a:rPr lang="en-US" b="0" i="0" dirty="0">
                <a:solidFill>
                  <a:srgbClr val="000000"/>
                </a:solidFill>
                <a:effectLst/>
                <a:latin typeface="Ubuntu"/>
              </a:rPr>
              <a:t>Introduction to Deep Learning</a:t>
            </a:r>
            <a:br>
              <a:rPr lang="en-US" b="0" i="0" dirty="0">
                <a:solidFill>
                  <a:srgbClr val="000000"/>
                </a:solidFill>
                <a:effectLst/>
                <a:latin typeface="Ubuntu"/>
              </a:rPr>
            </a:br>
            <a:endParaRPr lang="en-US" dirty="0"/>
          </a:p>
        </p:txBody>
      </p:sp>
      <p:sp>
        <p:nvSpPr>
          <p:cNvPr id="3" name="Subtitle 2">
            <a:extLst>
              <a:ext uri="{FF2B5EF4-FFF2-40B4-BE49-F238E27FC236}">
                <a16:creationId xmlns:a16="http://schemas.microsoft.com/office/drawing/2014/main" id="{262462A4-D1FC-4F6E-B051-A3AE6F065ECD}"/>
              </a:ext>
            </a:extLst>
          </p:cNvPr>
          <p:cNvSpPr>
            <a:spLocks noGrp="1"/>
          </p:cNvSpPr>
          <p:nvPr>
            <p:ph type="subTitle" idx="1"/>
          </p:nvPr>
        </p:nvSpPr>
        <p:spPr/>
        <p:txBody>
          <a:bodyPr/>
          <a:lstStyle/>
          <a:p>
            <a:r>
              <a:rPr lang="en-US" dirty="0"/>
              <a:t>Jin Lu – </a:t>
            </a:r>
            <a:r>
              <a:rPr lang="en-US" dirty="0" err="1"/>
              <a:t>UMDearborn</a:t>
            </a:r>
            <a:endParaRPr lang="en-US" dirty="0"/>
          </a:p>
        </p:txBody>
      </p:sp>
    </p:spTree>
    <p:extLst>
      <p:ext uri="{BB962C8B-B14F-4D97-AF65-F5344CB8AC3E}">
        <p14:creationId xmlns:p14="http://schemas.microsoft.com/office/powerpoint/2010/main" val="59741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Deep Learning system</a:t>
            </a:r>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endParaRPr lang="en-US" dirty="0"/>
          </a:p>
        </p:txBody>
      </p:sp>
      <p:pic>
        <p:nvPicPr>
          <p:cNvPr id="6" name="Picture 5">
            <a:extLst>
              <a:ext uri="{FF2B5EF4-FFF2-40B4-BE49-F238E27FC236}">
                <a16:creationId xmlns:a16="http://schemas.microsoft.com/office/drawing/2014/main" id="{5451DF5F-F2C0-4836-8355-774B6E3EDAE3}"/>
              </a:ext>
            </a:extLst>
          </p:cNvPr>
          <p:cNvPicPr>
            <a:picLocks noChangeAspect="1"/>
          </p:cNvPicPr>
          <p:nvPr/>
        </p:nvPicPr>
        <p:blipFill>
          <a:blip r:embed="rId3"/>
          <a:stretch>
            <a:fillRect/>
          </a:stretch>
        </p:blipFill>
        <p:spPr>
          <a:xfrm>
            <a:off x="2028795" y="1825625"/>
            <a:ext cx="8134409" cy="2886096"/>
          </a:xfrm>
          <a:prstGeom prst="rect">
            <a:avLst/>
          </a:prstGeom>
        </p:spPr>
      </p:pic>
    </p:spTree>
    <p:extLst>
      <p:ext uri="{BB962C8B-B14F-4D97-AF65-F5344CB8AC3E}">
        <p14:creationId xmlns:p14="http://schemas.microsoft.com/office/powerpoint/2010/main" val="2178564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r>
              <a:rPr lang="en-US" b="0" i="0" dirty="0">
                <a:solidFill>
                  <a:srgbClr val="000000"/>
                </a:solidFill>
                <a:effectLst/>
                <a:latin typeface="Ubuntu"/>
              </a:rPr>
              <a:t>Why Deep Learning Now?</a:t>
            </a:r>
            <a:endParaRPr lang="en-US" dirty="0"/>
          </a:p>
        </p:txBody>
      </p:sp>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Ubuntu"/>
              </a:rPr>
              <a:t>Better algorithms &amp; understanding</a:t>
            </a:r>
          </a:p>
          <a:p>
            <a:pPr algn="l">
              <a:buFont typeface="Arial" panose="020B0604020202020204" pitchFamily="34" charset="0"/>
              <a:buChar char="•"/>
            </a:pPr>
            <a:r>
              <a:rPr lang="en-US" b="0" i="0" dirty="0">
                <a:solidFill>
                  <a:srgbClr val="BBBBBB"/>
                </a:solidFill>
                <a:effectLst/>
                <a:latin typeface="Ubuntu"/>
              </a:rPr>
              <a:t>Computing power (GPUs, TPUs, ...)</a:t>
            </a:r>
          </a:p>
          <a:p>
            <a:pPr algn="l">
              <a:buFont typeface="Arial" panose="020B0604020202020204" pitchFamily="34" charset="0"/>
              <a:buChar char="•"/>
            </a:pPr>
            <a:r>
              <a:rPr lang="en-US" b="0" i="0" dirty="0">
                <a:solidFill>
                  <a:srgbClr val="BBBBBB"/>
                </a:solidFill>
                <a:effectLst/>
                <a:latin typeface="Ubuntu"/>
              </a:rPr>
              <a:t>Data with labels</a:t>
            </a:r>
          </a:p>
          <a:p>
            <a:pPr algn="l">
              <a:buFont typeface="Arial" panose="020B0604020202020204" pitchFamily="34" charset="0"/>
              <a:buChar char="•"/>
            </a:pPr>
            <a:r>
              <a:rPr lang="en-US" b="0" i="0" dirty="0">
                <a:solidFill>
                  <a:srgbClr val="BBBBBB"/>
                </a:solidFill>
                <a:effectLst/>
                <a:latin typeface="Ubuntu"/>
              </a:rPr>
              <a:t>Open source tools and models</a:t>
            </a:r>
            <a:endParaRPr lang="en-US" b="0" i="0" dirty="0">
              <a:solidFill>
                <a:srgbClr val="000000"/>
              </a:solidFill>
              <a:effectLst/>
              <a:latin typeface="Ubuntu"/>
            </a:endParaRPr>
          </a:p>
          <a:p>
            <a:endParaRPr lang="en-US" dirty="0"/>
          </a:p>
        </p:txBody>
      </p:sp>
    </p:spTree>
    <p:extLst>
      <p:ext uri="{BB962C8B-B14F-4D97-AF65-F5344CB8AC3E}">
        <p14:creationId xmlns:p14="http://schemas.microsoft.com/office/powerpoint/2010/main" val="2954416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r>
              <a:rPr lang="en-US" b="0" i="0" dirty="0">
                <a:solidFill>
                  <a:srgbClr val="000000"/>
                </a:solidFill>
                <a:effectLst/>
                <a:latin typeface="Ubuntu"/>
              </a:rPr>
              <a:t>Why Deep Learning Now?</a:t>
            </a:r>
            <a:endParaRPr lang="en-US" dirty="0"/>
          </a:p>
        </p:txBody>
      </p:sp>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Better algorithms &amp; understanding</a:t>
            </a:r>
          </a:p>
          <a:p>
            <a:pPr algn="l">
              <a:buFont typeface="Arial" panose="020B0604020202020204" pitchFamily="34" charset="0"/>
              <a:buChar char="•"/>
            </a:pPr>
            <a:r>
              <a:rPr lang="en-US" b="0" i="0" dirty="0">
                <a:solidFill>
                  <a:srgbClr val="000000"/>
                </a:solidFill>
                <a:effectLst/>
                <a:latin typeface="Ubuntu"/>
              </a:rPr>
              <a:t>Computing power (GPUs, TPUs, ...)</a:t>
            </a:r>
          </a:p>
          <a:p>
            <a:pPr algn="l">
              <a:buFont typeface="Arial" panose="020B0604020202020204" pitchFamily="34" charset="0"/>
              <a:buChar char="•"/>
            </a:pPr>
            <a:r>
              <a:rPr lang="en-US" b="0" i="0" dirty="0">
                <a:solidFill>
                  <a:srgbClr val="BBBBBB"/>
                </a:solidFill>
                <a:effectLst/>
                <a:latin typeface="Ubuntu"/>
              </a:rPr>
              <a:t>Data with labels</a:t>
            </a:r>
          </a:p>
          <a:p>
            <a:pPr algn="l">
              <a:buFont typeface="Arial" panose="020B0604020202020204" pitchFamily="34" charset="0"/>
              <a:buChar char="•"/>
            </a:pPr>
            <a:r>
              <a:rPr lang="en-US" b="0" i="0" dirty="0">
                <a:solidFill>
                  <a:srgbClr val="BBBBBB"/>
                </a:solidFill>
                <a:effectLst/>
                <a:latin typeface="Ubuntu"/>
              </a:rPr>
              <a:t>Open source tools and models</a:t>
            </a:r>
            <a:endParaRPr lang="en-US" b="0" i="0" dirty="0">
              <a:solidFill>
                <a:srgbClr val="000000"/>
              </a:solidFill>
              <a:effectLst/>
              <a:latin typeface="Ubuntu"/>
            </a:endParaRPr>
          </a:p>
          <a:p>
            <a:endParaRPr lang="en-US" dirty="0"/>
          </a:p>
        </p:txBody>
      </p:sp>
      <p:pic>
        <p:nvPicPr>
          <p:cNvPr id="2050" name="Picture 2">
            <a:extLst>
              <a:ext uri="{FF2B5EF4-FFF2-40B4-BE49-F238E27FC236}">
                <a16:creationId xmlns:a16="http://schemas.microsoft.com/office/drawing/2014/main" id="{80954D2F-76FF-46D1-8858-8D1E245A7A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4310" y="3839517"/>
            <a:ext cx="6163379" cy="24241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E8C1280-D8BB-4261-BBEE-3C6B536E68FB}"/>
              </a:ext>
            </a:extLst>
          </p:cNvPr>
          <p:cNvSpPr txBox="1"/>
          <p:nvPr/>
        </p:nvSpPr>
        <p:spPr>
          <a:xfrm>
            <a:off x="5367490" y="6227762"/>
            <a:ext cx="1457018" cy="369332"/>
          </a:xfrm>
          <a:prstGeom prst="rect">
            <a:avLst/>
          </a:prstGeom>
          <a:noFill/>
        </p:spPr>
        <p:txBody>
          <a:bodyPr wrap="square">
            <a:spAutoFit/>
          </a:bodyPr>
          <a:lstStyle/>
          <a:p>
            <a:r>
              <a:rPr lang="en-US" b="0" i="1" dirty="0">
                <a:solidFill>
                  <a:srgbClr val="000000"/>
                </a:solidFill>
                <a:effectLst/>
                <a:latin typeface="Ubuntu"/>
              </a:rPr>
              <a:t>GPU and TPU</a:t>
            </a:r>
            <a:endParaRPr lang="en-US" dirty="0"/>
          </a:p>
        </p:txBody>
      </p:sp>
    </p:spTree>
    <p:extLst>
      <p:ext uri="{BB962C8B-B14F-4D97-AF65-F5344CB8AC3E}">
        <p14:creationId xmlns:p14="http://schemas.microsoft.com/office/powerpoint/2010/main" val="218834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r>
              <a:rPr lang="en-US" b="0" i="0" dirty="0">
                <a:solidFill>
                  <a:srgbClr val="000000"/>
                </a:solidFill>
                <a:effectLst/>
                <a:latin typeface="Ubuntu"/>
              </a:rPr>
              <a:t>Why Deep Learning Now?</a:t>
            </a:r>
            <a:endParaRPr lang="en-US" dirty="0"/>
          </a:p>
        </p:txBody>
      </p:sp>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Better algorithms &amp; understanding</a:t>
            </a:r>
          </a:p>
          <a:p>
            <a:pPr algn="l">
              <a:buFont typeface="Arial" panose="020B0604020202020204" pitchFamily="34" charset="0"/>
              <a:buChar char="•"/>
            </a:pPr>
            <a:r>
              <a:rPr lang="en-US" b="0" i="0" dirty="0">
                <a:solidFill>
                  <a:srgbClr val="000000"/>
                </a:solidFill>
                <a:effectLst/>
                <a:latin typeface="Ubuntu"/>
              </a:rPr>
              <a:t>Computing power (GPUs, TPUs, ...)</a:t>
            </a:r>
          </a:p>
          <a:p>
            <a:pPr algn="l">
              <a:buFont typeface="Arial" panose="020B0604020202020204" pitchFamily="34" charset="0"/>
              <a:buChar char="•"/>
            </a:pPr>
            <a:r>
              <a:rPr lang="en-US" b="0" i="0" dirty="0">
                <a:effectLst/>
                <a:latin typeface="Ubuntu"/>
              </a:rPr>
              <a:t>Data with labels</a:t>
            </a:r>
          </a:p>
          <a:p>
            <a:pPr algn="l">
              <a:buFont typeface="Arial" panose="020B0604020202020204" pitchFamily="34" charset="0"/>
              <a:buChar char="•"/>
            </a:pPr>
            <a:r>
              <a:rPr lang="en-US" b="0" i="0" dirty="0">
                <a:solidFill>
                  <a:srgbClr val="BBBBBB"/>
                </a:solidFill>
                <a:effectLst/>
                <a:latin typeface="Ubuntu"/>
              </a:rPr>
              <a:t>Open source tools and models</a:t>
            </a:r>
            <a:endParaRPr lang="en-US" b="0" i="0" dirty="0">
              <a:solidFill>
                <a:srgbClr val="000000"/>
              </a:solidFill>
              <a:effectLst/>
              <a:latin typeface="Ubuntu"/>
            </a:endParaRPr>
          </a:p>
          <a:p>
            <a:endParaRPr lang="en-US" dirty="0"/>
          </a:p>
        </p:txBody>
      </p:sp>
      <p:sp>
        <p:nvSpPr>
          <p:cNvPr id="7" name="TextBox 6">
            <a:extLst>
              <a:ext uri="{FF2B5EF4-FFF2-40B4-BE49-F238E27FC236}">
                <a16:creationId xmlns:a16="http://schemas.microsoft.com/office/drawing/2014/main" id="{9D6707F3-FB53-4655-AAAF-C3A05E7C4127}"/>
              </a:ext>
            </a:extLst>
          </p:cNvPr>
          <p:cNvSpPr txBox="1"/>
          <p:nvPr/>
        </p:nvSpPr>
        <p:spPr>
          <a:xfrm>
            <a:off x="7133167" y="6432034"/>
            <a:ext cx="6096000" cy="369332"/>
          </a:xfrm>
          <a:prstGeom prst="rect">
            <a:avLst/>
          </a:prstGeom>
          <a:noFill/>
        </p:spPr>
        <p:txBody>
          <a:bodyPr wrap="square">
            <a:spAutoFit/>
          </a:bodyPr>
          <a:lstStyle/>
          <a:p>
            <a:r>
              <a:rPr lang="en-US" b="0" i="1" dirty="0">
                <a:solidFill>
                  <a:srgbClr val="000000"/>
                </a:solidFill>
                <a:effectLst/>
                <a:latin typeface="Ubuntu"/>
              </a:rPr>
              <a:t>Adapted from Andrew Ng</a:t>
            </a:r>
            <a:endParaRPr lang="en-US" dirty="0"/>
          </a:p>
        </p:txBody>
      </p:sp>
      <p:pic>
        <p:nvPicPr>
          <p:cNvPr id="10" name="Picture 9">
            <a:extLst>
              <a:ext uri="{FF2B5EF4-FFF2-40B4-BE49-F238E27FC236}">
                <a16:creationId xmlns:a16="http://schemas.microsoft.com/office/drawing/2014/main" id="{6364EA49-F4FF-4CFE-8B79-A367662A64A9}"/>
              </a:ext>
            </a:extLst>
          </p:cNvPr>
          <p:cNvPicPr>
            <a:picLocks noChangeAspect="1"/>
          </p:cNvPicPr>
          <p:nvPr/>
        </p:nvPicPr>
        <p:blipFill>
          <a:blip r:embed="rId3"/>
          <a:stretch>
            <a:fillRect/>
          </a:stretch>
        </p:blipFill>
        <p:spPr>
          <a:xfrm>
            <a:off x="3752832" y="3707864"/>
            <a:ext cx="4686334" cy="2724170"/>
          </a:xfrm>
          <a:prstGeom prst="rect">
            <a:avLst/>
          </a:prstGeom>
        </p:spPr>
      </p:pic>
    </p:spTree>
    <p:extLst>
      <p:ext uri="{BB962C8B-B14F-4D97-AF65-F5344CB8AC3E}">
        <p14:creationId xmlns:p14="http://schemas.microsoft.com/office/powerpoint/2010/main" val="42855835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r>
              <a:rPr lang="en-US" b="0" i="0" dirty="0">
                <a:solidFill>
                  <a:srgbClr val="000000"/>
                </a:solidFill>
                <a:effectLst/>
                <a:latin typeface="Ubuntu"/>
              </a:rPr>
              <a:t>Why Deep Learning Now?</a:t>
            </a:r>
            <a:endParaRPr lang="en-US" dirty="0"/>
          </a:p>
        </p:txBody>
      </p:sp>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Better algorithms &amp; understanding</a:t>
            </a:r>
          </a:p>
          <a:p>
            <a:pPr algn="l">
              <a:buFont typeface="Arial" panose="020B0604020202020204" pitchFamily="34" charset="0"/>
              <a:buChar char="•"/>
            </a:pPr>
            <a:r>
              <a:rPr lang="en-US" b="0" i="0" dirty="0">
                <a:solidFill>
                  <a:srgbClr val="000000"/>
                </a:solidFill>
                <a:effectLst/>
                <a:latin typeface="Ubuntu"/>
              </a:rPr>
              <a:t>Computing power (GPUs, TPUs, ...)</a:t>
            </a:r>
          </a:p>
          <a:p>
            <a:pPr algn="l">
              <a:buFont typeface="Arial" panose="020B0604020202020204" pitchFamily="34" charset="0"/>
              <a:buChar char="•"/>
            </a:pPr>
            <a:r>
              <a:rPr lang="en-US" b="0" i="0" dirty="0">
                <a:effectLst/>
                <a:latin typeface="Ubuntu"/>
              </a:rPr>
              <a:t>Data with labels</a:t>
            </a:r>
          </a:p>
          <a:p>
            <a:pPr algn="l">
              <a:buFont typeface="Arial" panose="020B0604020202020204" pitchFamily="34" charset="0"/>
              <a:buChar char="•"/>
            </a:pPr>
            <a:r>
              <a:rPr lang="en-US" b="0" i="0" dirty="0">
                <a:effectLst/>
                <a:latin typeface="Ubuntu"/>
              </a:rPr>
              <a:t>Open source tools and models</a:t>
            </a:r>
          </a:p>
          <a:p>
            <a:endParaRPr lang="en-US" dirty="0"/>
          </a:p>
        </p:txBody>
      </p:sp>
      <p:pic>
        <p:nvPicPr>
          <p:cNvPr id="4098" name="Picture 2">
            <a:extLst>
              <a:ext uri="{FF2B5EF4-FFF2-40B4-BE49-F238E27FC236}">
                <a16:creationId xmlns:a16="http://schemas.microsoft.com/office/drawing/2014/main" id="{4981E6BD-4D31-4960-997C-98E5D06AE6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3890" y="3822863"/>
            <a:ext cx="6824217" cy="2809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373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9E26-A686-4692-B538-93648AD0EB60}"/>
              </a:ext>
            </a:extLst>
          </p:cNvPr>
          <p:cNvSpPr>
            <a:spLocks noGrp="1"/>
          </p:cNvSpPr>
          <p:nvPr>
            <p:ph type="title"/>
          </p:nvPr>
        </p:nvSpPr>
        <p:spPr/>
        <p:txBody>
          <a:bodyPr/>
          <a:lstStyle/>
          <a:p>
            <a:r>
              <a:rPr lang="en-US" b="0" i="0" dirty="0">
                <a:solidFill>
                  <a:srgbClr val="000000"/>
                </a:solidFill>
                <a:effectLst/>
                <a:latin typeface="Ubuntu"/>
              </a:rPr>
              <a:t>DL Today: Speech-to-Text</a:t>
            </a:r>
            <a:endParaRPr lang="en-US" dirty="0"/>
          </a:p>
        </p:txBody>
      </p:sp>
      <p:pic>
        <p:nvPicPr>
          <p:cNvPr id="5122" name="Picture 2">
            <a:extLst>
              <a:ext uri="{FF2B5EF4-FFF2-40B4-BE49-F238E27FC236}">
                <a16:creationId xmlns:a16="http://schemas.microsoft.com/office/drawing/2014/main" id="{2EDF1E45-1DC4-488D-B6F5-51BB51F885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93938" y="1452033"/>
            <a:ext cx="8004124" cy="4707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1678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CAA54-5FCD-4E5B-A1D6-398DB25986C7}"/>
              </a:ext>
            </a:extLst>
          </p:cNvPr>
          <p:cNvSpPr>
            <a:spLocks noGrp="1"/>
          </p:cNvSpPr>
          <p:nvPr>
            <p:ph type="title"/>
          </p:nvPr>
        </p:nvSpPr>
        <p:spPr/>
        <p:txBody>
          <a:bodyPr/>
          <a:lstStyle/>
          <a:p>
            <a:r>
              <a:rPr lang="en-US" b="0" i="0" dirty="0">
                <a:solidFill>
                  <a:srgbClr val="000000"/>
                </a:solidFill>
                <a:effectLst/>
                <a:latin typeface="Ubuntu"/>
              </a:rPr>
              <a:t>DL Today: Vision</a:t>
            </a:r>
            <a:endParaRPr lang="en-US" dirty="0"/>
          </a:p>
        </p:txBody>
      </p:sp>
      <p:pic>
        <p:nvPicPr>
          <p:cNvPr id="7170" name="Picture 2">
            <a:extLst>
              <a:ext uri="{FF2B5EF4-FFF2-40B4-BE49-F238E27FC236}">
                <a16:creationId xmlns:a16="http://schemas.microsoft.com/office/drawing/2014/main" id="{4E95116C-3E22-4183-9BE9-A3804A8B45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16319" y="1468955"/>
            <a:ext cx="6959362" cy="4960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54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179C9-915D-F0C5-0F7B-813452F0D90C}"/>
              </a:ext>
            </a:extLst>
          </p:cNvPr>
          <p:cNvSpPr>
            <a:spLocks noGrp="1"/>
          </p:cNvSpPr>
          <p:nvPr>
            <p:ph type="title"/>
          </p:nvPr>
        </p:nvSpPr>
        <p:spPr/>
        <p:txBody>
          <a:bodyPr/>
          <a:lstStyle/>
          <a:p>
            <a:r>
              <a:rPr lang="en-US" dirty="0"/>
              <a:t>ASK THE PROFESSOR ABOUT PROJECT</a:t>
            </a:r>
          </a:p>
        </p:txBody>
      </p:sp>
      <p:sp>
        <p:nvSpPr>
          <p:cNvPr id="3" name="Content Placeholder 2">
            <a:extLst>
              <a:ext uri="{FF2B5EF4-FFF2-40B4-BE49-F238E27FC236}">
                <a16:creationId xmlns:a16="http://schemas.microsoft.com/office/drawing/2014/main" id="{0F6FA2FC-1EF6-7C61-5C30-1CB5A4572C5A}"/>
              </a:ext>
            </a:extLst>
          </p:cNvPr>
          <p:cNvSpPr>
            <a:spLocks noGrp="1"/>
          </p:cNvSpPr>
          <p:nvPr>
            <p:ph idx="1"/>
          </p:nvPr>
        </p:nvSpPr>
        <p:spPr/>
        <p:txBody>
          <a:bodyPr/>
          <a:lstStyle/>
          <a:p>
            <a:r>
              <a:rPr lang="en-US" dirty="0"/>
              <a:t>ASK PROFESSOR IF I CAN USE MY HOME CAMERA CAR DATA SET!</a:t>
            </a:r>
          </a:p>
        </p:txBody>
      </p:sp>
    </p:spTree>
    <p:extLst>
      <p:ext uri="{BB962C8B-B14F-4D97-AF65-F5344CB8AC3E}">
        <p14:creationId xmlns:p14="http://schemas.microsoft.com/office/powerpoint/2010/main" val="4208397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r>
              <a:rPr lang="en-US" b="0" i="0" dirty="0">
                <a:solidFill>
                  <a:srgbClr val="000000"/>
                </a:solidFill>
                <a:effectLst/>
                <a:latin typeface="Ubuntu"/>
              </a:rPr>
              <a:t>DL Today: Vision</a:t>
            </a:r>
            <a:endParaRPr lang="en-US" dirty="0"/>
          </a:p>
        </p:txBody>
      </p:sp>
      <p:pic>
        <p:nvPicPr>
          <p:cNvPr id="8194" name="Picture 2">
            <a:extLst>
              <a:ext uri="{FF2B5EF4-FFF2-40B4-BE49-F238E27FC236}">
                <a16:creationId xmlns:a16="http://schemas.microsoft.com/office/drawing/2014/main" id="{EF18BA60-7D68-4BF6-A7AC-B59D4CFB2A9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26728" y="1308273"/>
            <a:ext cx="8138544" cy="5503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77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DL Today: NLP</a:t>
            </a:r>
            <a:endParaRPr lang="en-US" dirty="0"/>
          </a:p>
        </p:txBody>
      </p:sp>
      <p:pic>
        <p:nvPicPr>
          <p:cNvPr id="9218" name="Picture 2">
            <a:extLst>
              <a:ext uri="{FF2B5EF4-FFF2-40B4-BE49-F238E27FC236}">
                <a16:creationId xmlns:a16="http://schemas.microsoft.com/office/drawing/2014/main" id="{A1D4BA95-7C1E-4017-8029-8114B741F4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364687" y="1364681"/>
            <a:ext cx="7462625" cy="5388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433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34EB-56F1-4C4A-8D38-531677D43497}"/>
              </a:ext>
            </a:extLst>
          </p:cNvPr>
          <p:cNvSpPr>
            <a:spLocks noGrp="1"/>
          </p:cNvSpPr>
          <p:nvPr>
            <p:ph type="title"/>
          </p:nvPr>
        </p:nvSpPr>
        <p:spPr/>
        <p:txBody>
          <a:bodyPr>
            <a:normAutofit/>
          </a:bodyPr>
          <a:lstStyle/>
          <a:p>
            <a:r>
              <a:rPr lang="en-US" b="0" i="0" dirty="0">
                <a:solidFill>
                  <a:srgbClr val="000000"/>
                </a:solidFill>
                <a:effectLst/>
                <a:latin typeface="Ubuntu"/>
              </a:rPr>
              <a:t>Goal of the class</a:t>
            </a:r>
            <a:endParaRPr lang="en-US" dirty="0"/>
          </a:p>
        </p:txBody>
      </p:sp>
      <p:sp>
        <p:nvSpPr>
          <p:cNvPr id="3" name="Content Placeholder 2">
            <a:extLst>
              <a:ext uri="{FF2B5EF4-FFF2-40B4-BE49-F238E27FC236}">
                <a16:creationId xmlns:a16="http://schemas.microsoft.com/office/drawing/2014/main" id="{30F02D5A-E8F6-42EE-B9B8-C495481FD3D5}"/>
              </a:ext>
            </a:extLst>
          </p:cNvPr>
          <p:cNvSpPr>
            <a:spLocks noGrp="1"/>
          </p:cNvSpPr>
          <p:nvPr>
            <p:ph idx="1"/>
          </p:nvPr>
        </p:nvSpPr>
        <p:spPr/>
        <p:txBody>
          <a:bodyPr>
            <a:normAutofit/>
          </a:bodyPr>
          <a:lstStyle/>
          <a:p>
            <a:pPr algn="l"/>
            <a:r>
              <a:rPr lang="en-US" b="0" i="0" dirty="0">
                <a:solidFill>
                  <a:srgbClr val="000000"/>
                </a:solidFill>
                <a:effectLst/>
                <a:latin typeface="Ubuntu"/>
              </a:rPr>
              <a:t>Overview</a:t>
            </a:r>
          </a:p>
          <a:p>
            <a:pPr algn="l">
              <a:buFont typeface="Arial" panose="020B0604020202020204" pitchFamily="34" charset="0"/>
              <a:buChar char="•"/>
            </a:pPr>
            <a:r>
              <a:rPr lang="en-US" sz="2000" b="0" i="0" dirty="0">
                <a:solidFill>
                  <a:srgbClr val="000000"/>
                </a:solidFill>
                <a:effectLst/>
              </a:rPr>
              <a:t>When and where to use DL</a:t>
            </a:r>
          </a:p>
          <a:p>
            <a:pPr algn="l">
              <a:buFont typeface="Arial" panose="020B0604020202020204" pitchFamily="34" charset="0"/>
              <a:buChar char="•"/>
            </a:pPr>
            <a:r>
              <a:rPr lang="en-US" sz="2000" b="0" i="0" dirty="0">
                <a:solidFill>
                  <a:srgbClr val="000000"/>
                </a:solidFill>
                <a:effectLst/>
              </a:rPr>
              <a:t>"How" it works</a:t>
            </a:r>
          </a:p>
          <a:p>
            <a:pPr algn="l">
              <a:buFont typeface="Arial" panose="020B0604020202020204" pitchFamily="34" charset="0"/>
              <a:buChar char="•"/>
            </a:pPr>
            <a:r>
              <a:rPr lang="en-US" sz="2000" b="0" i="0" dirty="0">
                <a:solidFill>
                  <a:srgbClr val="000000"/>
                </a:solidFill>
                <a:effectLst/>
              </a:rPr>
              <a:t>Frontiers of DL</a:t>
            </a:r>
          </a:p>
        </p:txBody>
      </p:sp>
    </p:spTree>
    <p:extLst>
      <p:ext uri="{BB962C8B-B14F-4D97-AF65-F5344CB8AC3E}">
        <p14:creationId xmlns:p14="http://schemas.microsoft.com/office/powerpoint/2010/main" val="19446948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DL Today: NLP</a:t>
            </a:r>
            <a:endParaRPr lang="en-US" dirty="0"/>
          </a:p>
        </p:txBody>
      </p:sp>
      <p:pic>
        <p:nvPicPr>
          <p:cNvPr id="14340" name="Picture 4">
            <a:extLst>
              <a:ext uri="{FF2B5EF4-FFF2-40B4-BE49-F238E27FC236}">
                <a16:creationId xmlns:a16="http://schemas.microsoft.com/office/drawing/2014/main" id="{031FA26E-EBB5-420D-AE16-024E55AB97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98631" y="1463941"/>
            <a:ext cx="8794737" cy="4888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140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DL Today: NLP</a:t>
            </a:r>
            <a:endParaRPr lang="en-US" dirty="0"/>
          </a:p>
        </p:txBody>
      </p:sp>
      <p:pic>
        <p:nvPicPr>
          <p:cNvPr id="14340" name="Picture 4">
            <a:extLst>
              <a:ext uri="{FF2B5EF4-FFF2-40B4-BE49-F238E27FC236}">
                <a16:creationId xmlns:a16="http://schemas.microsoft.com/office/drawing/2014/main" id="{031FA26E-EBB5-420D-AE16-024E55AB978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98631" y="1463941"/>
            <a:ext cx="8794737" cy="488869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2454124-1535-49F4-831B-6C9952A12FC4}"/>
              </a:ext>
            </a:extLst>
          </p:cNvPr>
          <p:cNvSpPr txBox="1"/>
          <p:nvPr/>
        </p:nvSpPr>
        <p:spPr>
          <a:xfrm>
            <a:off x="3047624" y="6352636"/>
            <a:ext cx="6096750" cy="369332"/>
          </a:xfrm>
          <a:prstGeom prst="rect">
            <a:avLst/>
          </a:prstGeom>
          <a:noFill/>
        </p:spPr>
        <p:txBody>
          <a:bodyPr wrap="square">
            <a:spAutoFit/>
          </a:bodyPr>
          <a:lstStyle/>
          <a:p>
            <a:r>
              <a:rPr lang="en-US" b="0" i="0" dirty="0">
                <a:solidFill>
                  <a:srgbClr val="000000"/>
                </a:solidFill>
                <a:effectLst/>
                <a:latin typeface="Ubuntu"/>
              </a:rPr>
              <a:t>Most of chatbots claiming "AI" do not use Deep Learning (yet?)</a:t>
            </a:r>
            <a:endParaRPr lang="en-US" dirty="0"/>
          </a:p>
        </p:txBody>
      </p:sp>
    </p:spTree>
    <p:extLst>
      <p:ext uri="{BB962C8B-B14F-4D97-AF65-F5344CB8AC3E}">
        <p14:creationId xmlns:p14="http://schemas.microsoft.com/office/powerpoint/2010/main" val="1639745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Vision + NLP</a:t>
            </a:r>
          </a:p>
        </p:txBody>
      </p:sp>
      <p:pic>
        <p:nvPicPr>
          <p:cNvPr id="13316" name="Picture 4">
            <a:extLst>
              <a:ext uri="{FF2B5EF4-FFF2-40B4-BE49-F238E27FC236}">
                <a16:creationId xmlns:a16="http://schemas.microsoft.com/office/drawing/2014/main" id="{A9F9126A-2E29-4262-85FC-E3D7DDEF6A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85632" y="1385847"/>
            <a:ext cx="8020735" cy="5383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674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Image translation</a:t>
            </a:r>
          </a:p>
        </p:txBody>
      </p:sp>
      <p:pic>
        <p:nvPicPr>
          <p:cNvPr id="12290" name="Picture 2">
            <a:extLst>
              <a:ext uri="{FF2B5EF4-FFF2-40B4-BE49-F238E27FC236}">
                <a16:creationId xmlns:a16="http://schemas.microsoft.com/office/drawing/2014/main" id="{FD486E2A-A279-494C-B3B2-55337174665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27287" y="1354931"/>
            <a:ext cx="7337425" cy="550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10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Generative models</a:t>
            </a:r>
          </a:p>
        </p:txBody>
      </p:sp>
      <p:pic>
        <p:nvPicPr>
          <p:cNvPr id="11266" name="Picture 2">
            <a:extLst>
              <a:ext uri="{FF2B5EF4-FFF2-40B4-BE49-F238E27FC236}">
                <a16:creationId xmlns:a16="http://schemas.microsoft.com/office/drawing/2014/main" id="{727E03FF-78A3-4F37-B2A0-BF5910899C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05387" y="1321858"/>
            <a:ext cx="3381225" cy="1899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00E68B-8BCD-453E-9ACB-2ADA3B4CFF09}"/>
              </a:ext>
            </a:extLst>
          </p:cNvPr>
          <p:cNvSpPr txBox="1"/>
          <p:nvPr/>
        </p:nvSpPr>
        <p:spPr>
          <a:xfrm>
            <a:off x="4432299" y="3221669"/>
            <a:ext cx="3327400" cy="369332"/>
          </a:xfrm>
          <a:prstGeom prst="rect">
            <a:avLst/>
          </a:prstGeom>
          <a:noFill/>
        </p:spPr>
        <p:txBody>
          <a:bodyPr wrap="square">
            <a:spAutoFit/>
          </a:bodyPr>
          <a:lstStyle/>
          <a:p>
            <a:r>
              <a:rPr lang="en-US" b="0" i="0" dirty="0">
                <a:solidFill>
                  <a:srgbClr val="000000"/>
                </a:solidFill>
                <a:effectLst/>
                <a:latin typeface="Ubuntu"/>
              </a:rPr>
              <a:t>Sampled celebrities [Nvidia 2017]</a:t>
            </a:r>
            <a:endParaRPr lang="en-US" dirty="0"/>
          </a:p>
        </p:txBody>
      </p:sp>
    </p:spTree>
    <p:extLst>
      <p:ext uri="{BB962C8B-B14F-4D97-AF65-F5344CB8AC3E}">
        <p14:creationId xmlns:p14="http://schemas.microsoft.com/office/powerpoint/2010/main" val="698737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Generative models</a:t>
            </a:r>
          </a:p>
        </p:txBody>
      </p:sp>
      <p:pic>
        <p:nvPicPr>
          <p:cNvPr id="11266" name="Picture 2">
            <a:extLst>
              <a:ext uri="{FF2B5EF4-FFF2-40B4-BE49-F238E27FC236}">
                <a16:creationId xmlns:a16="http://schemas.microsoft.com/office/drawing/2014/main" id="{727E03FF-78A3-4F37-B2A0-BF5910899C4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405387" y="1321858"/>
            <a:ext cx="3381225" cy="18997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00E68B-8BCD-453E-9ACB-2ADA3B4CFF09}"/>
              </a:ext>
            </a:extLst>
          </p:cNvPr>
          <p:cNvSpPr txBox="1"/>
          <p:nvPr/>
        </p:nvSpPr>
        <p:spPr>
          <a:xfrm>
            <a:off x="4432299" y="3221669"/>
            <a:ext cx="3327400" cy="369332"/>
          </a:xfrm>
          <a:prstGeom prst="rect">
            <a:avLst/>
          </a:prstGeom>
          <a:noFill/>
        </p:spPr>
        <p:txBody>
          <a:bodyPr wrap="square">
            <a:spAutoFit/>
          </a:bodyPr>
          <a:lstStyle/>
          <a:p>
            <a:r>
              <a:rPr lang="en-US" b="0" i="0" dirty="0">
                <a:solidFill>
                  <a:srgbClr val="000000"/>
                </a:solidFill>
                <a:effectLst/>
                <a:latin typeface="Ubuntu"/>
              </a:rPr>
              <a:t>Sampled celebrities [Nvidia 2017]</a:t>
            </a:r>
            <a:endParaRPr lang="en-US" dirty="0"/>
          </a:p>
        </p:txBody>
      </p:sp>
      <p:pic>
        <p:nvPicPr>
          <p:cNvPr id="11270" name="Picture 6">
            <a:extLst>
              <a:ext uri="{FF2B5EF4-FFF2-40B4-BE49-F238E27FC236}">
                <a16:creationId xmlns:a16="http://schemas.microsoft.com/office/drawing/2014/main" id="{E9488711-6A90-42A5-9E47-130041B30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424" y="3636383"/>
            <a:ext cx="6569152" cy="247455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4A20490-B434-4604-AD5F-B957342A19EA}"/>
              </a:ext>
            </a:extLst>
          </p:cNvPr>
          <p:cNvSpPr txBox="1"/>
          <p:nvPr/>
        </p:nvSpPr>
        <p:spPr>
          <a:xfrm>
            <a:off x="4762499" y="6054767"/>
            <a:ext cx="2666999" cy="369332"/>
          </a:xfrm>
          <a:prstGeom prst="rect">
            <a:avLst/>
          </a:prstGeom>
          <a:noFill/>
        </p:spPr>
        <p:txBody>
          <a:bodyPr wrap="square">
            <a:spAutoFit/>
          </a:bodyPr>
          <a:lstStyle/>
          <a:p>
            <a:r>
              <a:rPr lang="en-US" b="0" i="0" dirty="0" err="1">
                <a:solidFill>
                  <a:srgbClr val="000000"/>
                </a:solidFill>
                <a:effectLst/>
                <a:latin typeface="Ubuntu"/>
              </a:rPr>
              <a:t>StackGAN</a:t>
            </a:r>
            <a:r>
              <a:rPr lang="en-US" b="0" i="0" dirty="0">
                <a:solidFill>
                  <a:srgbClr val="000000"/>
                </a:solidFill>
                <a:effectLst/>
                <a:latin typeface="Ubuntu"/>
              </a:rPr>
              <a:t> v2 [Zhang 2017]</a:t>
            </a:r>
            <a:endParaRPr lang="en-US" dirty="0"/>
          </a:p>
        </p:txBody>
      </p:sp>
    </p:spTree>
    <p:extLst>
      <p:ext uri="{BB962C8B-B14F-4D97-AF65-F5344CB8AC3E}">
        <p14:creationId xmlns:p14="http://schemas.microsoft.com/office/powerpoint/2010/main" val="455369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Generative models</a:t>
            </a:r>
          </a:p>
        </p:txBody>
      </p:sp>
      <p:pic>
        <p:nvPicPr>
          <p:cNvPr id="17410" name="Picture 2">
            <a:extLst>
              <a:ext uri="{FF2B5EF4-FFF2-40B4-BE49-F238E27FC236}">
                <a16:creationId xmlns:a16="http://schemas.microsoft.com/office/drawing/2014/main" id="{D2726972-D241-44B4-8E9E-07F759D411FC}"/>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1690688"/>
            <a:ext cx="54292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438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Generative models</a:t>
            </a:r>
          </a:p>
        </p:txBody>
      </p:sp>
      <p:pic>
        <p:nvPicPr>
          <p:cNvPr id="17410" name="Picture 2">
            <a:extLst>
              <a:ext uri="{FF2B5EF4-FFF2-40B4-BE49-F238E27FC236}">
                <a16:creationId xmlns:a16="http://schemas.microsoft.com/office/drawing/2014/main" id="{D2726972-D241-44B4-8E9E-07F759D411FC}"/>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381375" y="1690688"/>
            <a:ext cx="5429250"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AEEEA0-9220-4995-8788-ACC7D7DB00F8}"/>
              </a:ext>
            </a:extLst>
          </p:cNvPr>
          <p:cNvSpPr txBox="1"/>
          <p:nvPr/>
        </p:nvSpPr>
        <p:spPr>
          <a:xfrm>
            <a:off x="800100" y="4234934"/>
            <a:ext cx="6096000" cy="369332"/>
          </a:xfrm>
          <a:prstGeom prst="rect">
            <a:avLst/>
          </a:prstGeom>
          <a:noFill/>
        </p:spPr>
        <p:txBody>
          <a:bodyPr wrap="square">
            <a:spAutoFit/>
          </a:bodyPr>
          <a:lstStyle/>
          <a:p>
            <a:r>
              <a:rPr lang="en-US" b="0" i="0" dirty="0">
                <a:solidFill>
                  <a:srgbClr val="000000"/>
                </a:solidFill>
                <a:effectLst/>
                <a:latin typeface="Ubuntu"/>
              </a:rPr>
              <a:t>Guess which one is generated?</a:t>
            </a:r>
            <a:endParaRPr lang="en-US" dirty="0"/>
          </a:p>
        </p:txBody>
      </p:sp>
      <p:pic>
        <p:nvPicPr>
          <p:cNvPr id="7" name="columbia_gt">
            <a:hlinkClick r:id="" action="ppaction://media"/>
            <a:extLst>
              <a:ext uri="{FF2B5EF4-FFF2-40B4-BE49-F238E27FC236}">
                <a16:creationId xmlns:a16="http://schemas.microsoft.com/office/drawing/2014/main" id="{30B1BE11-1A36-4D1D-B45A-D017F8293C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345921" y="4862512"/>
            <a:ext cx="304800" cy="304800"/>
          </a:xfrm>
          <a:prstGeom prst="rect">
            <a:avLst/>
          </a:prstGeom>
        </p:spPr>
      </p:pic>
    </p:spTree>
    <p:extLst>
      <p:ext uri="{BB962C8B-B14F-4D97-AF65-F5344CB8AC3E}">
        <p14:creationId xmlns:p14="http://schemas.microsoft.com/office/powerpoint/2010/main" val="256038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4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Today: Generative models</a:t>
            </a:r>
          </a:p>
        </p:txBody>
      </p:sp>
      <p:pic>
        <p:nvPicPr>
          <p:cNvPr id="17410" name="Picture 2">
            <a:extLst>
              <a:ext uri="{FF2B5EF4-FFF2-40B4-BE49-F238E27FC236}">
                <a16:creationId xmlns:a16="http://schemas.microsoft.com/office/drawing/2014/main" id="{D2726972-D241-44B4-8E9E-07F759D411FC}"/>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381375" y="1690688"/>
            <a:ext cx="5429250" cy="249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CAEEEA0-9220-4995-8788-ACC7D7DB00F8}"/>
              </a:ext>
            </a:extLst>
          </p:cNvPr>
          <p:cNvSpPr txBox="1"/>
          <p:nvPr/>
        </p:nvSpPr>
        <p:spPr>
          <a:xfrm>
            <a:off x="800100" y="4234934"/>
            <a:ext cx="6096000" cy="369332"/>
          </a:xfrm>
          <a:prstGeom prst="rect">
            <a:avLst/>
          </a:prstGeom>
          <a:noFill/>
        </p:spPr>
        <p:txBody>
          <a:bodyPr wrap="square">
            <a:spAutoFit/>
          </a:bodyPr>
          <a:lstStyle/>
          <a:p>
            <a:r>
              <a:rPr lang="en-US" b="0" i="0" dirty="0">
                <a:solidFill>
                  <a:srgbClr val="000000"/>
                </a:solidFill>
                <a:effectLst/>
                <a:latin typeface="Ubuntu"/>
              </a:rPr>
              <a:t>Guess which one is generated?</a:t>
            </a:r>
            <a:endParaRPr lang="en-US" dirty="0"/>
          </a:p>
        </p:txBody>
      </p:sp>
      <p:pic>
        <p:nvPicPr>
          <p:cNvPr id="8" name="columbia_gen">
            <a:hlinkClick r:id="" action="ppaction://media"/>
            <a:extLst>
              <a:ext uri="{FF2B5EF4-FFF2-40B4-BE49-F238E27FC236}">
                <a16:creationId xmlns:a16="http://schemas.microsoft.com/office/drawing/2014/main" id="{8E2D0C5C-90BA-4ED4-9799-FA1365E91B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23754" y="4862512"/>
            <a:ext cx="304800" cy="304800"/>
          </a:xfrm>
          <a:prstGeom prst="rect">
            <a:avLst/>
          </a:prstGeom>
        </p:spPr>
      </p:pic>
      <p:sp>
        <p:nvSpPr>
          <p:cNvPr id="9" name="TextBox 8">
            <a:extLst>
              <a:ext uri="{FF2B5EF4-FFF2-40B4-BE49-F238E27FC236}">
                <a16:creationId xmlns:a16="http://schemas.microsoft.com/office/drawing/2014/main" id="{D28BB17E-78F1-4494-AD65-E45C3D752FAE}"/>
              </a:ext>
            </a:extLst>
          </p:cNvPr>
          <p:cNvSpPr txBox="1"/>
          <p:nvPr/>
        </p:nvSpPr>
        <p:spPr>
          <a:xfrm>
            <a:off x="3381375" y="6018369"/>
            <a:ext cx="6096000" cy="646331"/>
          </a:xfrm>
          <a:prstGeom prst="rect">
            <a:avLst/>
          </a:prstGeom>
          <a:noFill/>
        </p:spPr>
        <p:txBody>
          <a:bodyPr wrap="square">
            <a:spAutoFit/>
          </a:bodyPr>
          <a:lstStyle/>
          <a:p>
            <a:r>
              <a:rPr lang="en-US" b="0" i="1" dirty="0" err="1">
                <a:solidFill>
                  <a:srgbClr val="000000"/>
                </a:solidFill>
                <a:effectLst/>
                <a:latin typeface="Ubuntu"/>
              </a:rPr>
              <a:t>Tacotron</a:t>
            </a:r>
            <a:r>
              <a:rPr lang="en-US" b="0" i="1" dirty="0">
                <a:solidFill>
                  <a:srgbClr val="000000"/>
                </a:solidFill>
                <a:effectLst/>
                <a:latin typeface="Ubuntu"/>
              </a:rPr>
              <a:t> 2 Natural TTS Synthesis by Conditioning </a:t>
            </a:r>
            <a:r>
              <a:rPr lang="en-US" b="0" i="1" dirty="0" err="1">
                <a:solidFill>
                  <a:srgbClr val="000000"/>
                </a:solidFill>
                <a:effectLst/>
                <a:latin typeface="Ubuntu"/>
              </a:rPr>
              <a:t>WaveNet</a:t>
            </a:r>
            <a:r>
              <a:rPr lang="en-US" b="0" i="1" dirty="0">
                <a:solidFill>
                  <a:srgbClr val="000000"/>
                </a:solidFill>
                <a:effectLst/>
                <a:latin typeface="Ubuntu"/>
              </a:rPr>
              <a:t> on Mel Spectrogram Predictions, 2017</a:t>
            </a:r>
            <a:endParaRPr lang="en-US" dirty="0"/>
          </a:p>
        </p:txBody>
      </p:sp>
    </p:spTree>
    <p:extLst>
      <p:ext uri="{BB962C8B-B14F-4D97-AF65-F5344CB8AC3E}">
        <p14:creationId xmlns:p14="http://schemas.microsoft.com/office/powerpoint/2010/main" val="1207486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7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Language / Image models</a:t>
            </a:r>
          </a:p>
        </p:txBody>
      </p:sp>
      <p:sp>
        <p:nvSpPr>
          <p:cNvPr id="5" name="TextBox 4">
            <a:extLst>
              <a:ext uri="{FF2B5EF4-FFF2-40B4-BE49-F238E27FC236}">
                <a16:creationId xmlns:a16="http://schemas.microsoft.com/office/drawing/2014/main" id="{9916395B-0361-41CB-A8E0-85023EC34036}"/>
              </a:ext>
            </a:extLst>
          </p:cNvPr>
          <p:cNvSpPr txBox="1"/>
          <p:nvPr/>
        </p:nvSpPr>
        <p:spPr>
          <a:xfrm>
            <a:off x="838199" y="1506022"/>
            <a:ext cx="6096000" cy="369332"/>
          </a:xfrm>
          <a:prstGeom prst="rect">
            <a:avLst/>
          </a:prstGeom>
          <a:noFill/>
        </p:spPr>
        <p:txBody>
          <a:bodyPr wrap="square">
            <a:spAutoFit/>
          </a:bodyPr>
          <a:lstStyle/>
          <a:p>
            <a:r>
              <a:rPr lang="en-US" b="0" i="0" dirty="0">
                <a:solidFill>
                  <a:srgbClr val="000000"/>
                </a:solidFill>
                <a:effectLst/>
                <a:latin typeface="Ubuntu"/>
              </a:rPr>
              <a:t>Open-AI GPT-3, or DALL-E: </a:t>
            </a:r>
            <a:r>
              <a:rPr lang="en-US" b="0" i="0" dirty="0">
                <a:effectLst/>
                <a:latin typeface="Ubuntu"/>
                <a:hlinkClick r:id="rId3"/>
              </a:rPr>
              <a:t>https://openai.com/blog/dall-e/</a:t>
            </a:r>
            <a:endParaRPr lang="en-US" dirty="0"/>
          </a:p>
        </p:txBody>
      </p:sp>
      <p:pic>
        <p:nvPicPr>
          <p:cNvPr id="10242" name="Picture 2">
            <a:extLst>
              <a:ext uri="{FF2B5EF4-FFF2-40B4-BE49-F238E27FC236}">
                <a16:creationId xmlns:a16="http://schemas.microsoft.com/office/drawing/2014/main" id="{5F2A5952-1413-4C70-B6BD-A1CB908BAAF1}"/>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2895592" y="2058459"/>
            <a:ext cx="633308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1932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34EB-56F1-4C4A-8D38-531677D43497}"/>
              </a:ext>
            </a:extLst>
          </p:cNvPr>
          <p:cNvSpPr>
            <a:spLocks noGrp="1"/>
          </p:cNvSpPr>
          <p:nvPr>
            <p:ph type="title"/>
          </p:nvPr>
        </p:nvSpPr>
        <p:spPr/>
        <p:txBody>
          <a:bodyPr>
            <a:normAutofit/>
          </a:bodyPr>
          <a:lstStyle/>
          <a:p>
            <a:r>
              <a:rPr lang="en-US" b="0" i="0" dirty="0">
                <a:solidFill>
                  <a:srgbClr val="000000"/>
                </a:solidFill>
                <a:effectLst/>
                <a:latin typeface="Ubuntu"/>
              </a:rPr>
              <a:t>Goal of the class</a:t>
            </a:r>
            <a:endParaRPr lang="en-US" dirty="0"/>
          </a:p>
        </p:txBody>
      </p:sp>
      <p:sp>
        <p:nvSpPr>
          <p:cNvPr id="3" name="Content Placeholder 2">
            <a:extLst>
              <a:ext uri="{FF2B5EF4-FFF2-40B4-BE49-F238E27FC236}">
                <a16:creationId xmlns:a16="http://schemas.microsoft.com/office/drawing/2014/main" id="{30F02D5A-E8F6-42EE-B9B8-C495481FD3D5}"/>
              </a:ext>
            </a:extLst>
          </p:cNvPr>
          <p:cNvSpPr>
            <a:spLocks noGrp="1"/>
          </p:cNvSpPr>
          <p:nvPr>
            <p:ph idx="1"/>
          </p:nvPr>
        </p:nvSpPr>
        <p:spPr/>
        <p:txBody>
          <a:bodyPr>
            <a:normAutofit/>
          </a:bodyPr>
          <a:lstStyle/>
          <a:p>
            <a:pPr algn="l"/>
            <a:r>
              <a:rPr lang="en-US" b="0" i="0" dirty="0">
                <a:solidFill>
                  <a:srgbClr val="000000"/>
                </a:solidFill>
                <a:effectLst/>
                <a:latin typeface="Ubuntu"/>
              </a:rPr>
              <a:t>Overview</a:t>
            </a:r>
          </a:p>
          <a:p>
            <a:pPr algn="l">
              <a:buFont typeface="Arial" panose="020B0604020202020204" pitchFamily="34" charset="0"/>
              <a:buChar char="•"/>
            </a:pPr>
            <a:r>
              <a:rPr lang="en-US" sz="2000" b="0" i="0" dirty="0">
                <a:solidFill>
                  <a:srgbClr val="000000"/>
                </a:solidFill>
                <a:effectLst/>
              </a:rPr>
              <a:t>When and where to use DL</a:t>
            </a:r>
          </a:p>
          <a:p>
            <a:pPr algn="l">
              <a:buFont typeface="Arial" panose="020B0604020202020204" pitchFamily="34" charset="0"/>
              <a:buChar char="•"/>
            </a:pPr>
            <a:r>
              <a:rPr lang="en-US" sz="2000" b="0" i="0" dirty="0">
                <a:solidFill>
                  <a:srgbClr val="000000"/>
                </a:solidFill>
                <a:effectLst/>
              </a:rPr>
              <a:t>"How" it works</a:t>
            </a:r>
          </a:p>
          <a:p>
            <a:pPr algn="l">
              <a:buFont typeface="Arial" panose="020B0604020202020204" pitchFamily="34" charset="0"/>
              <a:buChar char="•"/>
            </a:pPr>
            <a:r>
              <a:rPr lang="en-US" sz="2000" b="0" i="0" dirty="0">
                <a:solidFill>
                  <a:srgbClr val="000000"/>
                </a:solidFill>
                <a:effectLst/>
              </a:rPr>
              <a:t>Frontiers of DL</a:t>
            </a:r>
          </a:p>
          <a:p>
            <a:pPr algn="l">
              <a:buFont typeface="Arial" panose="020B0604020202020204" pitchFamily="34" charset="0"/>
              <a:buChar char="•"/>
            </a:pPr>
            <a:endParaRPr lang="en-US" sz="2000" b="0" i="0" dirty="0">
              <a:solidFill>
                <a:srgbClr val="000000"/>
              </a:solidFill>
              <a:effectLst/>
            </a:endParaRPr>
          </a:p>
          <a:p>
            <a:r>
              <a:rPr lang="en-US" b="0" i="0" dirty="0" err="1">
                <a:solidFill>
                  <a:srgbClr val="000000"/>
                </a:solidFill>
                <a:effectLst/>
                <a:latin typeface="Ubuntu"/>
              </a:rPr>
              <a:t>Arcanes</a:t>
            </a:r>
            <a:r>
              <a:rPr lang="en-US" b="0" i="0" dirty="0">
                <a:solidFill>
                  <a:srgbClr val="000000"/>
                </a:solidFill>
                <a:effectLst/>
                <a:latin typeface="Ubuntu"/>
              </a:rPr>
              <a:t> of DL</a:t>
            </a:r>
          </a:p>
          <a:p>
            <a:r>
              <a:rPr lang="en-US" sz="2000" b="0" i="0" dirty="0">
                <a:solidFill>
                  <a:srgbClr val="000000"/>
                </a:solidFill>
                <a:effectLst/>
                <a:latin typeface="Ubuntu"/>
              </a:rPr>
              <a:t>Implement using </a:t>
            </a:r>
            <a:r>
              <a:rPr lang="en-US" sz="2000" b="0" i="0" dirty="0" err="1">
                <a:solidFill>
                  <a:srgbClr val="000000"/>
                </a:solidFill>
                <a:effectLst/>
                <a:latin typeface="Ubuntu"/>
              </a:rPr>
              <a:t>Numpy</a:t>
            </a:r>
            <a:r>
              <a:rPr lang="en-US" sz="2000" b="0" i="0" dirty="0">
                <a:solidFill>
                  <a:srgbClr val="000000"/>
                </a:solidFill>
                <a:effectLst/>
                <a:latin typeface="Ubuntu"/>
              </a:rPr>
              <a:t>, and </a:t>
            </a:r>
            <a:r>
              <a:rPr lang="en-US" sz="2000" b="0" i="0" dirty="0" err="1">
                <a:solidFill>
                  <a:srgbClr val="000000"/>
                </a:solidFill>
                <a:effectLst/>
                <a:latin typeface="Ubuntu"/>
              </a:rPr>
              <a:t>Tensorflow</a:t>
            </a:r>
            <a:r>
              <a:rPr lang="en-US" sz="2000" b="0" i="0" dirty="0">
                <a:solidFill>
                  <a:srgbClr val="000000"/>
                </a:solidFill>
                <a:effectLst/>
                <a:latin typeface="Ubuntu"/>
              </a:rPr>
              <a:t> (</a:t>
            </a:r>
            <a:r>
              <a:rPr lang="en-US" sz="2000" b="0" i="0" dirty="0" err="1">
                <a:solidFill>
                  <a:srgbClr val="000000"/>
                </a:solidFill>
                <a:effectLst/>
                <a:latin typeface="Ubuntu"/>
              </a:rPr>
              <a:t>Keras</a:t>
            </a:r>
            <a:r>
              <a:rPr lang="en-US" sz="2000" b="0" i="0" dirty="0">
                <a:solidFill>
                  <a:srgbClr val="000000"/>
                </a:solidFill>
                <a:effectLst/>
                <a:latin typeface="Ubuntu"/>
              </a:rPr>
              <a:t>)</a:t>
            </a:r>
            <a:endParaRPr lang="en-US" sz="2000" dirty="0">
              <a:solidFill>
                <a:srgbClr val="000000"/>
              </a:solidFill>
              <a:latin typeface="Ubuntu"/>
            </a:endParaRPr>
          </a:p>
          <a:p>
            <a:r>
              <a:rPr lang="en-US" sz="2000" b="0" i="0" dirty="0">
                <a:solidFill>
                  <a:srgbClr val="000000"/>
                </a:solidFill>
                <a:effectLst/>
                <a:latin typeface="Ubuntu"/>
              </a:rPr>
              <a:t>Engineering knowledge for building and training DL</a:t>
            </a:r>
          </a:p>
          <a:p>
            <a:pPr algn="l">
              <a:buFont typeface="Arial" panose="020B0604020202020204" pitchFamily="34" charset="0"/>
              <a:buChar char="•"/>
            </a:pPr>
            <a:endParaRPr lang="en-US" sz="2000" b="0" i="0" dirty="0">
              <a:solidFill>
                <a:srgbClr val="000000"/>
              </a:solidFill>
              <a:effectLst/>
            </a:endParaRPr>
          </a:p>
        </p:txBody>
      </p:sp>
    </p:spTree>
    <p:extLst>
      <p:ext uri="{BB962C8B-B14F-4D97-AF65-F5344CB8AC3E}">
        <p14:creationId xmlns:p14="http://schemas.microsoft.com/office/powerpoint/2010/main" val="194638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in Science: Genomics</a:t>
            </a:r>
          </a:p>
        </p:txBody>
      </p:sp>
      <p:sp>
        <p:nvSpPr>
          <p:cNvPr id="9" name="TextBox 8">
            <a:extLst>
              <a:ext uri="{FF2B5EF4-FFF2-40B4-BE49-F238E27FC236}">
                <a16:creationId xmlns:a16="http://schemas.microsoft.com/office/drawing/2014/main" id="{233DBB94-A6ED-404E-BECE-F51341A32D6F}"/>
              </a:ext>
            </a:extLst>
          </p:cNvPr>
          <p:cNvSpPr txBox="1"/>
          <p:nvPr/>
        </p:nvSpPr>
        <p:spPr>
          <a:xfrm>
            <a:off x="3048000" y="3244334"/>
            <a:ext cx="6096000" cy="369332"/>
          </a:xfrm>
          <a:prstGeom prst="rect">
            <a:avLst/>
          </a:prstGeom>
          <a:noFill/>
        </p:spPr>
        <p:txBody>
          <a:bodyPr wrap="square">
            <a:spAutoFit/>
          </a:bodyPr>
          <a:lstStyle/>
          <a:p>
            <a:pPr algn="l"/>
            <a:r>
              <a:rPr lang="en-US" b="0" i="0" dirty="0">
                <a:solidFill>
                  <a:srgbClr val="000000"/>
                </a:solidFill>
                <a:effectLst/>
                <a:latin typeface="Ubuntu"/>
              </a:rPr>
              <a:t>DL in Science: Genomics</a:t>
            </a:r>
          </a:p>
        </p:txBody>
      </p:sp>
      <p:pic>
        <p:nvPicPr>
          <p:cNvPr id="21506" name="Picture 2">
            <a:extLst>
              <a:ext uri="{FF2B5EF4-FFF2-40B4-BE49-F238E27FC236}">
                <a16:creationId xmlns:a16="http://schemas.microsoft.com/office/drawing/2014/main" id="{790CCF78-AFDB-43C1-A37A-F4A41027D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422896"/>
            <a:ext cx="6286500" cy="2733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44946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DL in Science: Genomics</a:t>
            </a:r>
          </a:p>
        </p:txBody>
      </p:sp>
      <p:sp>
        <p:nvSpPr>
          <p:cNvPr id="9" name="TextBox 8">
            <a:extLst>
              <a:ext uri="{FF2B5EF4-FFF2-40B4-BE49-F238E27FC236}">
                <a16:creationId xmlns:a16="http://schemas.microsoft.com/office/drawing/2014/main" id="{233DBB94-A6ED-404E-BECE-F51341A32D6F}"/>
              </a:ext>
            </a:extLst>
          </p:cNvPr>
          <p:cNvSpPr txBox="1"/>
          <p:nvPr/>
        </p:nvSpPr>
        <p:spPr>
          <a:xfrm>
            <a:off x="3048000" y="3244334"/>
            <a:ext cx="6096000" cy="369332"/>
          </a:xfrm>
          <a:prstGeom prst="rect">
            <a:avLst/>
          </a:prstGeom>
          <a:noFill/>
        </p:spPr>
        <p:txBody>
          <a:bodyPr wrap="square">
            <a:spAutoFit/>
          </a:bodyPr>
          <a:lstStyle/>
          <a:p>
            <a:pPr algn="l"/>
            <a:r>
              <a:rPr lang="en-US" b="0" i="0" dirty="0">
                <a:solidFill>
                  <a:srgbClr val="000000"/>
                </a:solidFill>
                <a:effectLst/>
                <a:latin typeface="Ubuntu"/>
              </a:rPr>
              <a:t>DL in Science: Genomics</a:t>
            </a:r>
          </a:p>
        </p:txBody>
      </p:sp>
      <p:pic>
        <p:nvPicPr>
          <p:cNvPr id="21506" name="Picture 2">
            <a:extLst>
              <a:ext uri="{FF2B5EF4-FFF2-40B4-BE49-F238E27FC236}">
                <a16:creationId xmlns:a16="http://schemas.microsoft.com/office/drawing/2014/main" id="{790CCF78-AFDB-43C1-A37A-F4A41027D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2750" y="1422896"/>
            <a:ext cx="6286500" cy="2733742"/>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a:extLst>
              <a:ext uri="{FF2B5EF4-FFF2-40B4-BE49-F238E27FC236}">
                <a16:creationId xmlns:a16="http://schemas.microsoft.com/office/drawing/2014/main" id="{C8F5DC76-0A27-42C9-9F50-333668B61E8F}"/>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171950" y="4085034"/>
            <a:ext cx="3848100" cy="216455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7C8C90-5C0E-4F5A-A530-11A396A05443}"/>
              </a:ext>
            </a:extLst>
          </p:cNvPr>
          <p:cNvSpPr txBox="1"/>
          <p:nvPr/>
        </p:nvSpPr>
        <p:spPr>
          <a:xfrm>
            <a:off x="4972050" y="6249590"/>
            <a:ext cx="6096000" cy="369332"/>
          </a:xfrm>
          <a:prstGeom prst="rect">
            <a:avLst/>
          </a:prstGeom>
          <a:noFill/>
        </p:spPr>
        <p:txBody>
          <a:bodyPr wrap="square">
            <a:spAutoFit/>
          </a:bodyPr>
          <a:lstStyle/>
          <a:p>
            <a:r>
              <a:rPr lang="en-US" b="0" i="0" dirty="0" err="1">
                <a:effectLst/>
                <a:latin typeface="Ubuntu"/>
                <a:hlinkClick r:id="rId5"/>
              </a:rPr>
              <a:t>AlphaFold</a:t>
            </a:r>
            <a:r>
              <a:rPr lang="en-US" b="0" i="0" dirty="0">
                <a:effectLst/>
                <a:latin typeface="Ubuntu"/>
                <a:hlinkClick r:id="rId5"/>
              </a:rPr>
              <a:t> by DeepMind</a:t>
            </a:r>
            <a:endParaRPr lang="en-US" dirty="0"/>
          </a:p>
        </p:txBody>
      </p:sp>
    </p:spTree>
    <p:extLst>
      <p:ext uri="{BB962C8B-B14F-4D97-AF65-F5344CB8AC3E}">
        <p14:creationId xmlns:p14="http://schemas.microsoft.com/office/powerpoint/2010/main" val="2051557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6C38-B35A-4418-96D1-098FB98FB1F5}"/>
              </a:ext>
            </a:extLst>
          </p:cNvPr>
          <p:cNvSpPr>
            <a:spLocks noGrp="1"/>
          </p:cNvSpPr>
          <p:nvPr>
            <p:ph type="title"/>
          </p:nvPr>
        </p:nvSpPr>
        <p:spPr/>
        <p:txBody>
          <a:bodyPr/>
          <a:lstStyle/>
          <a:p>
            <a:r>
              <a:rPr lang="en-US" b="0" i="0" dirty="0">
                <a:solidFill>
                  <a:srgbClr val="000000"/>
                </a:solidFill>
                <a:effectLst/>
                <a:latin typeface="Ubuntu"/>
              </a:rPr>
              <a:t>DL in Science: Chemistry, Physics</a:t>
            </a:r>
            <a:endParaRPr lang="en-US" dirty="0"/>
          </a:p>
        </p:txBody>
      </p:sp>
      <p:pic>
        <p:nvPicPr>
          <p:cNvPr id="23554" name="Picture 2">
            <a:extLst>
              <a:ext uri="{FF2B5EF4-FFF2-40B4-BE49-F238E27FC236}">
                <a16:creationId xmlns:a16="http://schemas.microsoft.com/office/drawing/2014/main" id="{6C09E550-E1EF-4C7A-8A59-D837D2AEC84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92606" y="1825625"/>
            <a:ext cx="1040678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38407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E6E8-4054-4179-9C52-96ADAE0E4FD1}"/>
              </a:ext>
            </a:extLst>
          </p:cNvPr>
          <p:cNvSpPr>
            <a:spLocks noGrp="1"/>
          </p:cNvSpPr>
          <p:nvPr>
            <p:ph type="title"/>
          </p:nvPr>
        </p:nvSpPr>
        <p:spPr/>
        <p:txBody>
          <a:bodyPr/>
          <a:lstStyle/>
          <a:p>
            <a:r>
              <a:rPr lang="en-US" b="0" i="0" dirty="0">
                <a:solidFill>
                  <a:srgbClr val="000000"/>
                </a:solidFill>
                <a:effectLst/>
                <a:latin typeface="Ubuntu"/>
              </a:rPr>
              <a:t>DL in Science: Chemistry, Physics</a:t>
            </a:r>
            <a:endParaRPr lang="en-US" dirty="0"/>
          </a:p>
        </p:txBody>
      </p:sp>
      <p:pic>
        <p:nvPicPr>
          <p:cNvPr id="24578" name="Picture 2">
            <a:extLst>
              <a:ext uri="{FF2B5EF4-FFF2-40B4-BE49-F238E27FC236}">
                <a16:creationId xmlns:a16="http://schemas.microsoft.com/office/drawing/2014/main" id="{702ED87E-2499-48C4-998D-B9118C57DB0D}"/>
              </a:ext>
            </a:extLst>
          </p:cNvPr>
          <p:cNvPicPr>
            <a:picLocks noGrp="1" noChangeAspect="1" noChangeArrowheads="1" noCro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39771" y="1941778"/>
            <a:ext cx="5112455" cy="28757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5031347-6D6B-4C6E-89CB-960ED902D5FD}"/>
              </a:ext>
            </a:extLst>
          </p:cNvPr>
          <p:cNvSpPr txBox="1"/>
          <p:nvPr/>
        </p:nvSpPr>
        <p:spPr>
          <a:xfrm>
            <a:off x="1488016" y="5286002"/>
            <a:ext cx="9215967" cy="369332"/>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Finite element simulator accelerated (~100 fold) by a 3D convolutional network</a:t>
            </a:r>
          </a:p>
        </p:txBody>
      </p:sp>
    </p:spTree>
    <p:extLst>
      <p:ext uri="{BB962C8B-B14F-4D97-AF65-F5344CB8AC3E}">
        <p14:creationId xmlns:p14="http://schemas.microsoft.com/office/powerpoint/2010/main" val="1847802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5C01-43A2-44D6-B6DE-CA8A912C13D6}"/>
              </a:ext>
            </a:extLst>
          </p:cNvPr>
          <p:cNvSpPr>
            <a:spLocks noGrp="1"/>
          </p:cNvSpPr>
          <p:nvPr>
            <p:ph type="title"/>
          </p:nvPr>
        </p:nvSpPr>
        <p:spPr/>
        <p:txBody>
          <a:bodyPr/>
          <a:lstStyle/>
          <a:p>
            <a:r>
              <a:rPr lang="it-IT" b="0" i="0" dirty="0">
                <a:solidFill>
                  <a:srgbClr val="000000"/>
                </a:solidFill>
                <a:effectLst/>
                <a:latin typeface="Ubuntu"/>
              </a:rPr>
              <a:t>DL for AI in games</a:t>
            </a:r>
            <a:endParaRPr lang="en-US" dirty="0"/>
          </a:p>
        </p:txBody>
      </p:sp>
      <p:pic>
        <p:nvPicPr>
          <p:cNvPr id="25602" name="Picture 2">
            <a:extLst>
              <a:ext uri="{FF2B5EF4-FFF2-40B4-BE49-F238E27FC236}">
                <a16:creationId xmlns:a16="http://schemas.microsoft.com/office/drawing/2014/main" id="{278A8EA5-A8A8-4F8B-86C9-9F12C13488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43790" y="1298837"/>
            <a:ext cx="7904420" cy="5419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5614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5C01-43A2-44D6-B6DE-CA8A912C13D6}"/>
              </a:ext>
            </a:extLst>
          </p:cNvPr>
          <p:cNvSpPr>
            <a:spLocks noGrp="1"/>
          </p:cNvSpPr>
          <p:nvPr>
            <p:ph type="title"/>
          </p:nvPr>
        </p:nvSpPr>
        <p:spPr/>
        <p:txBody>
          <a:bodyPr/>
          <a:lstStyle/>
          <a:p>
            <a:r>
              <a:rPr lang="it-IT" b="0" i="0" dirty="0">
                <a:solidFill>
                  <a:srgbClr val="000000"/>
                </a:solidFill>
                <a:effectLst/>
                <a:latin typeface="Ubuntu"/>
              </a:rPr>
              <a:t>DL for AI in games</a:t>
            </a:r>
            <a:endParaRPr lang="en-US" dirty="0"/>
          </a:p>
        </p:txBody>
      </p:sp>
      <p:pic>
        <p:nvPicPr>
          <p:cNvPr id="25602" name="Picture 2">
            <a:extLst>
              <a:ext uri="{FF2B5EF4-FFF2-40B4-BE49-F238E27FC236}">
                <a16:creationId xmlns:a16="http://schemas.microsoft.com/office/drawing/2014/main" id="{278A8EA5-A8A8-4F8B-86C9-9F12C13488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43790" y="1298837"/>
            <a:ext cx="7904420" cy="54194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E8CC0C-9833-4522-8A8A-2DB794A54127}"/>
              </a:ext>
            </a:extLst>
          </p:cNvPr>
          <p:cNvSpPr txBox="1"/>
          <p:nvPr/>
        </p:nvSpPr>
        <p:spPr>
          <a:xfrm>
            <a:off x="2281765" y="6420536"/>
            <a:ext cx="7766445" cy="369332"/>
          </a:xfrm>
          <a:prstGeom prst="rect">
            <a:avLst/>
          </a:prstGeom>
          <a:noFill/>
        </p:spPr>
        <p:txBody>
          <a:bodyPr wrap="square">
            <a:spAutoFit/>
          </a:bodyPr>
          <a:lstStyle/>
          <a:p>
            <a:r>
              <a:rPr lang="en-US" b="0" i="0" dirty="0">
                <a:solidFill>
                  <a:srgbClr val="000000"/>
                </a:solidFill>
                <a:effectLst/>
                <a:latin typeface="Ubuntu"/>
              </a:rPr>
              <a:t>AlphaGo/Zero: Monte Carlo Tree Search, Deep Reinforcement Learning, self-play</a:t>
            </a:r>
            <a:endParaRPr lang="en-US" dirty="0"/>
          </a:p>
        </p:txBody>
      </p:sp>
    </p:spTree>
    <p:extLst>
      <p:ext uri="{BB962C8B-B14F-4D97-AF65-F5344CB8AC3E}">
        <p14:creationId xmlns:p14="http://schemas.microsoft.com/office/powerpoint/2010/main" val="1609276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4AA6-3F04-4BB3-B1DC-3DAA0C733BF7}"/>
              </a:ext>
            </a:extLst>
          </p:cNvPr>
          <p:cNvSpPr>
            <a:spLocks noGrp="1"/>
          </p:cNvSpPr>
          <p:nvPr>
            <p:ph type="title"/>
          </p:nvPr>
        </p:nvSpPr>
        <p:spPr/>
        <p:txBody>
          <a:bodyPr/>
          <a:lstStyle/>
          <a:p>
            <a:r>
              <a:rPr lang="en-US" b="0" i="0" dirty="0">
                <a:solidFill>
                  <a:srgbClr val="000000"/>
                </a:solidFill>
                <a:effectLst/>
                <a:latin typeface="Ubuntu"/>
              </a:rPr>
              <a:t>Outline of the class</a:t>
            </a:r>
            <a:endParaRPr lang="en-US" dirty="0"/>
          </a:p>
        </p:txBody>
      </p:sp>
      <p:sp>
        <p:nvSpPr>
          <p:cNvPr id="3" name="Content Placeholder 2">
            <a:extLst>
              <a:ext uri="{FF2B5EF4-FFF2-40B4-BE49-F238E27FC236}">
                <a16:creationId xmlns:a16="http://schemas.microsoft.com/office/drawing/2014/main" id="{CBFDDA08-6CD5-47EE-A94C-0679D171D345}"/>
              </a:ext>
            </a:extLst>
          </p:cNvPr>
          <p:cNvSpPr>
            <a:spLocks noGrp="1"/>
          </p:cNvSpPr>
          <p:nvPr>
            <p:ph idx="1"/>
          </p:nvPr>
        </p:nvSpPr>
        <p:spPr/>
        <p:txBody>
          <a:bodyPr/>
          <a:lstStyle/>
          <a:p>
            <a:r>
              <a:rPr lang="en-US" b="0" i="0" dirty="0">
                <a:solidFill>
                  <a:srgbClr val="000000"/>
                </a:solidFill>
                <a:effectLst/>
                <a:latin typeface="Ubuntu"/>
              </a:rPr>
              <a:t>1. Backpropagation</a:t>
            </a:r>
          </a:p>
          <a:p>
            <a:endParaRPr lang="en-US" dirty="0"/>
          </a:p>
        </p:txBody>
      </p:sp>
    </p:spTree>
    <p:extLst>
      <p:ext uri="{BB962C8B-B14F-4D97-AF65-F5344CB8AC3E}">
        <p14:creationId xmlns:p14="http://schemas.microsoft.com/office/powerpoint/2010/main" val="1141987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4AA6-3F04-4BB3-B1DC-3DAA0C733BF7}"/>
              </a:ext>
            </a:extLst>
          </p:cNvPr>
          <p:cNvSpPr>
            <a:spLocks noGrp="1"/>
          </p:cNvSpPr>
          <p:nvPr>
            <p:ph type="title"/>
          </p:nvPr>
        </p:nvSpPr>
        <p:spPr/>
        <p:txBody>
          <a:bodyPr/>
          <a:lstStyle/>
          <a:p>
            <a:r>
              <a:rPr lang="en-US" b="0" i="0" dirty="0">
                <a:solidFill>
                  <a:srgbClr val="000000"/>
                </a:solidFill>
                <a:effectLst/>
                <a:latin typeface="Ubuntu"/>
              </a:rPr>
              <a:t>Outline of the class</a:t>
            </a:r>
            <a:endParaRPr lang="en-US" dirty="0"/>
          </a:p>
        </p:txBody>
      </p:sp>
      <p:sp>
        <p:nvSpPr>
          <p:cNvPr id="3" name="Content Placeholder 2">
            <a:extLst>
              <a:ext uri="{FF2B5EF4-FFF2-40B4-BE49-F238E27FC236}">
                <a16:creationId xmlns:a16="http://schemas.microsoft.com/office/drawing/2014/main" id="{CBFDDA08-6CD5-47EE-A94C-0679D171D345}"/>
              </a:ext>
            </a:extLst>
          </p:cNvPr>
          <p:cNvSpPr>
            <a:spLocks noGrp="1"/>
          </p:cNvSpPr>
          <p:nvPr>
            <p:ph idx="1"/>
          </p:nvPr>
        </p:nvSpPr>
        <p:spPr/>
        <p:txBody>
          <a:bodyPr/>
          <a:lstStyle/>
          <a:p>
            <a:r>
              <a:rPr lang="en-US" b="0" i="0" dirty="0">
                <a:solidFill>
                  <a:srgbClr val="000000"/>
                </a:solidFill>
                <a:effectLst/>
                <a:latin typeface="Ubuntu"/>
              </a:rPr>
              <a:t>1. Backpropagation</a:t>
            </a:r>
          </a:p>
          <a:p>
            <a:r>
              <a:rPr lang="en-US" b="0" i="0" dirty="0">
                <a:solidFill>
                  <a:srgbClr val="000000"/>
                </a:solidFill>
                <a:effectLst/>
                <a:latin typeface="Ubuntu"/>
              </a:rPr>
              <a:t>1. Computer Vision (2)</a:t>
            </a:r>
          </a:p>
          <a:p>
            <a:endParaRPr lang="en-US" dirty="0"/>
          </a:p>
        </p:txBody>
      </p:sp>
    </p:spTree>
    <p:extLst>
      <p:ext uri="{BB962C8B-B14F-4D97-AF65-F5344CB8AC3E}">
        <p14:creationId xmlns:p14="http://schemas.microsoft.com/office/powerpoint/2010/main" val="187166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4AA6-3F04-4BB3-B1DC-3DAA0C733BF7}"/>
              </a:ext>
            </a:extLst>
          </p:cNvPr>
          <p:cNvSpPr>
            <a:spLocks noGrp="1"/>
          </p:cNvSpPr>
          <p:nvPr>
            <p:ph type="title"/>
          </p:nvPr>
        </p:nvSpPr>
        <p:spPr/>
        <p:txBody>
          <a:bodyPr/>
          <a:lstStyle/>
          <a:p>
            <a:r>
              <a:rPr lang="en-US" b="0" i="0" dirty="0">
                <a:solidFill>
                  <a:srgbClr val="000000"/>
                </a:solidFill>
                <a:effectLst/>
                <a:latin typeface="Ubuntu"/>
              </a:rPr>
              <a:t>Outline of the class</a:t>
            </a:r>
            <a:endParaRPr lang="en-US" dirty="0"/>
          </a:p>
        </p:txBody>
      </p:sp>
      <p:sp>
        <p:nvSpPr>
          <p:cNvPr id="3" name="Content Placeholder 2">
            <a:extLst>
              <a:ext uri="{FF2B5EF4-FFF2-40B4-BE49-F238E27FC236}">
                <a16:creationId xmlns:a16="http://schemas.microsoft.com/office/drawing/2014/main" id="{CBFDDA08-6CD5-47EE-A94C-0679D171D345}"/>
              </a:ext>
            </a:extLst>
          </p:cNvPr>
          <p:cNvSpPr>
            <a:spLocks noGrp="1"/>
          </p:cNvSpPr>
          <p:nvPr>
            <p:ph idx="1"/>
          </p:nvPr>
        </p:nvSpPr>
        <p:spPr/>
        <p:txBody>
          <a:bodyPr/>
          <a:lstStyle/>
          <a:p>
            <a:r>
              <a:rPr lang="en-US" b="0" i="0" dirty="0">
                <a:solidFill>
                  <a:srgbClr val="000000"/>
                </a:solidFill>
                <a:effectLst/>
                <a:latin typeface="Ubuntu"/>
              </a:rPr>
              <a:t>1. Backpropagation</a:t>
            </a:r>
          </a:p>
          <a:p>
            <a:r>
              <a:rPr lang="en-US" b="0" i="0" dirty="0">
                <a:solidFill>
                  <a:srgbClr val="000000"/>
                </a:solidFill>
                <a:effectLst/>
                <a:latin typeface="Ubuntu"/>
              </a:rPr>
              <a:t>1. Computer Vision (2)</a:t>
            </a:r>
          </a:p>
          <a:p>
            <a:r>
              <a:rPr lang="en-US" b="0" i="0" dirty="0">
                <a:solidFill>
                  <a:srgbClr val="000000"/>
                </a:solidFill>
                <a:effectLst/>
                <a:latin typeface="Ubuntu"/>
              </a:rPr>
              <a:t>1. Recommendation Systems</a:t>
            </a:r>
          </a:p>
          <a:p>
            <a:endParaRPr lang="en-US" dirty="0"/>
          </a:p>
        </p:txBody>
      </p:sp>
    </p:spTree>
    <p:extLst>
      <p:ext uri="{BB962C8B-B14F-4D97-AF65-F5344CB8AC3E}">
        <p14:creationId xmlns:p14="http://schemas.microsoft.com/office/powerpoint/2010/main" val="951247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4AA6-3F04-4BB3-B1DC-3DAA0C733BF7}"/>
              </a:ext>
            </a:extLst>
          </p:cNvPr>
          <p:cNvSpPr>
            <a:spLocks noGrp="1"/>
          </p:cNvSpPr>
          <p:nvPr>
            <p:ph type="title"/>
          </p:nvPr>
        </p:nvSpPr>
        <p:spPr/>
        <p:txBody>
          <a:bodyPr/>
          <a:lstStyle/>
          <a:p>
            <a:r>
              <a:rPr lang="en-US" b="0" i="0" dirty="0">
                <a:solidFill>
                  <a:srgbClr val="000000"/>
                </a:solidFill>
                <a:effectLst/>
                <a:latin typeface="Ubuntu"/>
              </a:rPr>
              <a:t>Outline of the class</a:t>
            </a:r>
            <a:endParaRPr lang="en-US" dirty="0"/>
          </a:p>
        </p:txBody>
      </p:sp>
      <p:sp>
        <p:nvSpPr>
          <p:cNvPr id="3" name="Content Placeholder 2">
            <a:extLst>
              <a:ext uri="{FF2B5EF4-FFF2-40B4-BE49-F238E27FC236}">
                <a16:creationId xmlns:a16="http://schemas.microsoft.com/office/drawing/2014/main" id="{CBFDDA08-6CD5-47EE-A94C-0679D171D345}"/>
              </a:ext>
            </a:extLst>
          </p:cNvPr>
          <p:cNvSpPr>
            <a:spLocks noGrp="1"/>
          </p:cNvSpPr>
          <p:nvPr>
            <p:ph idx="1"/>
          </p:nvPr>
        </p:nvSpPr>
        <p:spPr/>
        <p:txBody>
          <a:bodyPr/>
          <a:lstStyle/>
          <a:p>
            <a:r>
              <a:rPr lang="en-US" b="0" i="0" dirty="0">
                <a:solidFill>
                  <a:srgbClr val="000000"/>
                </a:solidFill>
                <a:effectLst/>
                <a:latin typeface="Ubuntu"/>
              </a:rPr>
              <a:t>1. Backpropagation</a:t>
            </a:r>
          </a:p>
          <a:p>
            <a:r>
              <a:rPr lang="en-US" b="0" i="0" dirty="0">
                <a:solidFill>
                  <a:srgbClr val="000000"/>
                </a:solidFill>
                <a:effectLst/>
                <a:latin typeface="Ubuntu"/>
              </a:rPr>
              <a:t>1. Computer Vision (2)</a:t>
            </a:r>
          </a:p>
          <a:p>
            <a:r>
              <a:rPr lang="en-US" b="0" i="0" dirty="0">
                <a:solidFill>
                  <a:srgbClr val="000000"/>
                </a:solidFill>
                <a:effectLst/>
                <a:latin typeface="Ubuntu"/>
              </a:rPr>
              <a:t>1. Recommendation Systems</a:t>
            </a:r>
          </a:p>
          <a:p>
            <a:endParaRPr lang="en-US" b="0" i="0" dirty="0">
              <a:solidFill>
                <a:srgbClr val="000000"/>
              </a:solidFill>
              <a:effectLst/>
              <a:latin typeface="Ubuntu"/>
            </a:endParaRPr>
          </a:p>
          <a:p>
            <a:r>
              <a:rPr lang="en-US" b="0" i="0" dirty="0">
                <a:solidFill>
                  <a:srgbClr val="000000"/>
                </a:solidFill>
                <a:effectLst/>
                <a:latin typeface="Ubuntu"/>
              </a:rPr>
              <a:t>2. Natural Language Processing (2)</a:t>
            </a:r>
          </a:p>
          <a:p>
            <a:endParaRPr lang="en-US" dirty="0"/>
          </a:p>
        </p:txBody>
      </p:sp>
    </p:spTree>
    <p:extLst>
      <p:ext uri="{BB962C8B-B14F-4D97-AF65-F5344CB8AC3E}">
        <p14:creationId xmlns:p14="http://schemas.microsoft.com/office/powerpoint/2010/main" val="2429007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r>
              <a:rPr lang="en-US" b="0" i="0" dirty="0">
                <a:solidFill>
                  <a:srgbClr val="000000"/>
                </a:solidFill>
                <a:effectLst/>
                <a:latin typeface="Ubuntu"/>
              </a:rPr>
              <a:t>What is Deep Learning</a:t>
            </a:r>
            <a:endParaRPr lang="en-US" dirty="0"/>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r>
              <a:rPr lang="en-US" b="0" i="0" dirty="0">
                <a:solidFill>
                  <a:srgbClr val="000000"/>
                </a:solidFill>
                <a:effectLst/>
                <a:latin typeface="Ubuntu"/>
              </a:rPr>
              <a:t>Good old Neural Networks, with more layers/modules</a:t>
            </a:r>
          </a:p>
          <a:p>
            <a:endParaRPr lang="en-US" dirty="0"/>
          </a:p>
        </p:txBody>
      </p:sp>
    </p:spTree>
    <p:extLst>
      <p:ext uri="{BB962C8B-B14F-4D97-AF65-F5344CB8AC3E}">
        <p14:creationId xmlns:p14="http://schemas.microsoft.com/office/powerpoint/2010/main" val="34524866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4AA6-3F04-4BB3-B1DC-3DAA0C733BF7}"/>
              </a:ext>
            </a:extLst>
          </p:cNvPr>
          <p:cNvSpPr>
            <a:spLocks noGrp="1"/>
          </p:cNvSpPr>
          <p:nvPr>
            <p:ph type="title"/>
          </p:nvPr>
        </p:nvSpPr>
        <p:spPr/>
        <p:txBody>
          <a:bodyPr/>
          <a:lstStyle/>
          <a:p>
            <a:r>
              <a:rPr lang="en-US" b="0" i="0" dirty="0">
                <a:solidFill>
                  <a:srgbClr val="000000"/>
                </a:solidFill>
                <a:effectLst/>
                <a:latin typeface="Ubuntu"/>
              </a:rPr>
              <a:t>Outline of the class</a:t>
            </a:r>
            <a:endParaRPr lang="en-US" dirty="0"/>
          </a:p>
        </p:txBody>
      </p:sp>
      <p:sp>
        <p:nvSpPr>
          <p:cNvPr id="3" name="Content Placeholder 2">
            <a:extLst>
              <a:ext uri="{FF2B5EF4-FFF2-40B4-BE49-F238E27FC236}">
                <a16:creationId xmlns:a16="http://schemas.microsoft.com/office/drawing/2014/main" id="{CBFDDA08-6CD5-47EE-A94C-0679D171D345}"/>
              </a:ext>
            </a:extLst>
          </p:cNvPr>
          <p:cNvSpPr>
            <a:spLocks noGrp="1"/>
          </p:cNvSpPr>
          <p:nvPr>
            <p:ph idx="1"/>
          </p:nvPr>
        </p:nvSpPr>
        <p:spPr/>
        <p:txBody>
          <a:bodyPr/>
          <a:lstStyle/>
          <a:p>
            <a:r>
              <a:rPr lang="en-US" b="0" i="0" dirty="0">
                <a:solidFill>
                  <a:srgbClr val="000000"/>
                </a:solidFill>
                <a:effectLst/>
                <a:latin typeface="Ubuntu"/>
              </a:rPr>
              <a:t>1. Backpropagation</a:t>
            </a:r>
          </a:p>
          <a:p>
            <a:r>
              <a:rPr lang="en-US" b="0" i="0" dirty="0">
                <a:solidFill>
                  <a:srgbClr val="000000"/>
                </a:solidFill>
                <a:effectLst/>
                <a:latin typeface="Ubuntu"/>
              </a:rPr>
              <a:t>1. Computer Vision (2)</a:t>
            </a:r>
          </a:p>
          <a:p>
            <a:r>
              <a:rPr lang="en-US" b="0" i="0" dirty="0">
                <a:solidFill>
                  <a:srgbClr val="000000"/>
                </a:solidFill>
                <a:effectLst/>
                <a:latin typeface="Ubuntu"/>
              </a:rPr>
              <a:t>1. Recommender Systems</a:t>
            </a:r>
          </a:p>
          <a:p>
            <a:endParaRPr lang="en-US" b="0" i="0" dirty="0">
              <a:solidFill>
                <a:srgbClr val="000000"/>
              </a:solidFill>
              <a:effectLst/>
              <a:latin typeface="Ubuntu"/>
            </a:endParaRPr>
          </a:p>
          <a:p>
            <a:r>
              <a:rPr lang="en-US" b="0" i="0" dirty="0">
                <a:solidFill>
                  <a:srgbClr val="000000"/>
                </a:solidFill>
                <a:effectLst/>
                <a:latin typeface="Ubuntu"/>
              </a:rPr>
              <a:t>2. Natural Language Processing (2)</a:t>
            </a:r>
          </a:p>
          <a:p>
            <a:r>
              <a:rPr lang="en-US" b="0" i="0" dirty="0">
                <a:solidFill>
                  <a:srgbClr val="000000"/>
                </a:solidFill>
                <a:effectLst/>
                <a:latin typeface="Ubuntu"/>
              </a:rPr>
              <a:t>2. Optimization: theory, methods and tricks (2) (optional if we have time)</a:t>
            </a:r>
          </a:p>
          <a:p>
            <a:endParaRPr lang="en-US" dirty="0"/>
          </a:p>
        </p:txBody>
      </p:sp>
    </p:spTree>
    <p:extLst>
      <p:ext uri="{BB962C8B-B14F-4D97-AF65-F5344CB8AC3E}">
        <p14:creationId xmlns:p14="http://schemas.microsoft.com/office/powerpoint/2010/main" val="774944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D4AA6-3F04-4BB3-B1DC-3DAA0C733BF7}"/>
              </a:ext>
            </a:extLst>
          </p:cNvPr>
          <p:cNvSpPr>
            <a:spLocks noGrp="1"/>
          </p:cNvSpPr>
          <p:nvPr>
            <p:ph type="title"/>
          </p:nvPr>
        </p:nvSpPr>
        <p:spPr/>
        <p:txBody>
          <a:bodyPr/>
          <a:lstStyle/>
          <a:p>
            <a:r>
              <a:rPr lang="en-US" b="0" i="0" dirty="0">
                <a:solidFill>
                  <a:srgbClr val="000000"/>
                </a:solidFill>
                <a:effectLst/>
                <a:latin typeface="Ubuntu"/>
              </a:rPr>
              <a:t>Outline of the class</a:t>
            </a:r>
            <a:endParaRPr lang="en-US" dirty="0"/>
          </a:p>
        </p:txBody>
      </p:sp>
      <p:sp>
        <p:nvSpPr>
          <p:cNvPr id="3" name="Content Placeholder 2">
            <a:extLst>
              <a:ext uri="{FF2B5EF4-FFF2-40B4-BE49-F238E27FC236}">
                <a16:creationId xmlns:a16="http://schemas.microsoft.com/office/drawing/2014/main" id="{CBFDDA08-6CD5-47EE-A94C-0679D171D345}"/>
              </a:ext>
            </a:extLst>
          </p:cNvPr>
          <p:cNvSpPr>
            <a:spLocks noGrp="1"/>
          </p:cNvSpPr>
          <p:nvPr>
            <p:ph idx="1"/>
          </p:nvPr>
        </p:nvSpPr>
        <p:spPr/>
        <p:txBody>
          <a:bodyPr/>
          <a:lstStyle/>
          <a:p>
            <a:r>
              <a:rPr lang="en-US" b="0" i="0" dirty="0">
                <a:solidFill>
                  <a:srgbClr val="000000"/>
                </a:solidFill>
                <a:effectLst/>
                <a:latin typeface="Ubuntu"/>
              </a:rPr>
              <a:t>1. Backpropagation</a:t>
            </a:r>
          </a:p>
          <a:p>
            <a:r>
              <a:rPr lang="en-US" b="0" i="0" dirty="0">
                <a:solidFill>
                  <a:srgbClr val="000000"/>
                </a:solidFill>
                <a:effectLst/>
                <a:latin typeface="Ubuntu"/>
              </a:rPr>
              <a:t>1. Computer Vision (2)</a:t>
            </a:r>
          </a:p>
          <a:p>
            <a:r>
              <a:rPr lang="en-US" b="0" i="0" dirty="0">
                <a:solidFill>
                  <a:srgbClr val="000000"/>
                </a:solidFill>
                <a:effectLst/>
                <a:latin typeface="Ubuntu"/>
              </a:rPr>
              <a:t>1. Recommender Systems</a:t>
            </a:r>
          </a:p>
          <a:p>
            <a:endParaRPr lang="en-US" b="0" i="0" dirty="0">
              <a:solidFill>
                <a:srgbClr val="000000"/>
              </a:solidFill>
              <a:effectLst/>
              <a:latin typeface="Ubuntu"/>
            </a:endParaRPr>
          </a:p>
          <a:p>
            <a:r>
              <a:rPr lang="en-US" b="0" i="0" dirty="0">
                <a:solidFill>
                  <a:srgbClr val="000000"/>
                </a:solidFill>
                <a:effectLst/>
                <a:latin typeface="Ubuntu"/>
              </a:rPr>
              <a:t>2. Natural Language Processing (2)</a:t>
            </a:r>
          </a:p>
          <a:p>
            <a:r>
              <a:rPr lang="en-US" b="0" i="0" dirty="0">
                <a:solidFill>
                  <a:srgbClr val="000000"/>
                </a:solidFill>
                <a:effectLst/>
                <a:latin typeface="Ubuntu"/>
              </a:rPr>
              <a:t>2. Optimization: theory, methods and tricks (2)</a:t>
            </a:r>
          </a:p>
          <a:p>
            <a:r>
              <a:rPr lang="en-US" b="0" i="0" dirty="0">
                <a:solidFill>
                  <a:srgbClr val="000000"/>
                </a:solidFill>
                <a:effectLst/>
                <a:latin typeface="Ubuntu"/>
              </a:rPr>
              <a:t>2. Generative models &amp; unsupervised learning</a:t>
            </a:r>
          </a:p>
          <a:p>
            <a:endParaRPr lang="en-US" dirty="0"/>
          </a:p>
        </p:txBody>
      </p:sp>
    </p:spTree>
    <p:extLst>
      <p:ext uri="{BB962C8B-B14F-4D97-AF65-F5344CB8AC3E}">
        <p14:creationId xmlns:p14="http://schemas.microsoft.com/office/powerpoint/2010/main" val="1462208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68F9F-00D9-4820-AD13-D46344EDC0DE}"/>
              </a:ext>
            </a:extLst>
          </p:cNvPr>
          <p:cNvSpPr>
            <a:spLocks noGrp="1"/>
          </p:cNvSpPr>
          <p:nvPr>
            <p:ph type="title"/>
          </p:nvPr>
        </p:nvSpPr>
        <p:spPr/>
        <p:txBody>
          <a:bodyPr/>
          <a:lstStyle/>
          <a:p>
            <a:r>
              <a:rPr lang="en-US" b="0" i="0" dirty="0">
                <a:solidFill>
                  <a:srgbClr val="000000"/>
                </a:solidFill>
                <a:effectLst/>
                <a:latin typeface="Ubuntu"/>
              </a:rPr>
              <a:t>Course info</a:t>
            </a:r>
            <a:endParaRPr lang="en-US" dirty="0"/>
          </a:p>
        </p:txBody>
      </p:sp>
      <p:sp>
        <p:nvSpPr>
          <p:cNvPr id="3" name="Content Placeholder 2">
            <a:extLst>
              <a:ext uri="{FF2B5EF4-FFF2-40B4-BE49-F238E27FC236}">
                <a16:creationId xmlns:a16="http://schemas.microsoft.com/office/drawing/2014/main" id="{EBAF0DFD-FD93-408F-9016-70B235FC6921}"/>
              </a:ext>
            </a:extLst>
          </p:cNvPr>
          <p:cNvSpPr>
            <a:spLocks noGrp="1"/>
          </p:cNvSpPr>
          <p:nvPr>
            <p:ph idx="1"/>
          </p:nvPr>
        </p:nvSpPr>
        <p:spPr/>
        <p:txBody>
          <a:bodyPr/>
          <a:lstStyle/>
          <a:p>
            <a:pPr algn="l"/>
            <a:r>
              <a:rPr lang="en-US" b="0" i="0" dirty="0">
                <a:solidFill>
                  <a:srgbClr val="000000"/>
                </a:solidFill>
                <a:effectLst/>
                <a:latin typeface="Ubuntu"/>
              </a:rPr>
              <a:t>Lectures 2h45m</a:t>
            </a:r>
          </a:p>
          <a:p>
            <a:pPr algn="l"/>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Run codes on your laptop</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Homework weekly or biweekly (finish notebooks, read solutions)</a:t>
            </a:r>
          </a:p>
          <a:p>
            <a:endParaRPr lang="en-US" dirty="0"/>
          </a:p>
        </p:txBody>
      </p:sp>
    </p:spTree>
    <p:extLst>
      <p:ext uri="{BB962C8B-B14F-4D97-AF65-F5344CB8AC3E}">
        <p14:creationId xmlns:p14="http://schemas.microsoft.com/office/powerpoint/2010/main" val="10293100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68F9F-00D9-4820-AD13-D46344EDC0DE}"/>
              </a:ext>
            </a:extLst>
          </p:cNvPr>
          <p:cNvSpPr>
            <a:spLocks noGrp="1"/>
          </p:cNvSpPr>
          <p:nvPr>
            <p:ph type="title"/>
          </p:nvPr>
        </p:nvSpPr>
        <p:spPr/>
        <p:txBody>
          <a:bodyPr/>
          <a:lstStyle/>
          <a:p>
            <a:r>
              <a:rPr lang="en-US" b="0" i="0" dirty="0">
                <a:solidFill>
                  <a:srgbClr val="000000"/>
                </a:solidFill>
                <a:effectLst/>
                <a:latin typeface="Ubuntu"/>
              </a:rPr>
              <a:t>Course info</a:t>
            </a:r>
            <a:endParaRPr lang="en-US" dirty="0"/>
          </a:p>
        </p:txBody>
      </p:sp>
      <p:sp>
        <p:nvSpPr>
          <p:cNvPr id="3" name="Content Placeholder 2">
            <a:extLst>
              <a:ext uri="{FF2B5EF4-FFF2-40B4-BE49-F238E27FC236}">
                <a16:creationId xmlns:a16="http://schemas.microsoft.com/office/drawing/2014/main" id="{EBAF0DFD-FD93-408F-9016-70B235FC6921}"/>
              </a:ext>
            </a:extLst>
          </p:cNvPr>
          <p:cNvSpPr>
            <a:spLocks noGrp="1"/>
          </p:cNvSpPr>
          <p:nvPr>
            <p:ph idx="1"/>
          </p:nvPr>
        </p:nvSpPr>
        <p:spPr/>
        <p:txBody>
          <a:bodyPr/>
          <a:lstStyle/>
          <a:p>
            <a:pPr algn="l"/>
            <a:r>
              <a:rPr lang="en-US" b="0" i="0" dirty="0">
                <a:solidFill>
                  <a:srgbClr val="000000"/>
                </a:solidFill>
                <a:effectLst/>
                <a:latin typeface="Ubuntu"/>
              </a:rPr>
              <a:t>Lectures 2h45m</a:t>
            </a:r>
          </a:p>
          <a:p>
            <a:pPr algn="l"/>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Run codes on your laptop</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rPr>
              <a:t>Homework weekly or biweekly (finish notebooks, read solutions)</a:t>
            </a:r>
          </a:p>
          <a:p>
            <a:pPr algn="l">
              <a:buFont typeface="Arial" panose="020B0604020202020204" pitchFamily="34" charset="0"/>
              <a:buChar char="•"/>
            </a:pPr>
            <a:endParaRPr lang="en-US" b="0" i="0" dirty="0">
              <a:solidFill>
                <a:srgbClr val="000000"/>
              </a:solidFill>
              <a:effectLst/>
              <a:latin typeface="Ubuntu"/>
            </a:endParaRPr>
          </a:p>
          <a:p>
            <a:pPr algn="l"/>
            <a:r>
              <a:rPr lang="en-US" b="0" i="0" dirty="0">
                <a:solidFill>
                  <a:srgbClr val="000000"/>
                </a:solidFill>
                <a:effectLst/>
                <a:latin typeface="Ubuntu"/>
              </a:rPr>
              <a:t>Project: Project of your choice in teams of 2-3 (max) people</a:t>
            </a:r>
          </a:p>
          <a:p>
            <a:pPr algn="l">
              <a:buFont typeface="Arial" panose="020B0604020202020204" pitchFamily="34" charset="0"/>
              <a:buChar char="•"/>
            </a:pPr>
            <a:endParaRPr lang="en-US" b="0" i="0" dirty="0">
              <a:solidFill>
                <a:srgbClr val="000000"/>
              </a:solidFill>
              <a:effectLst/>
              <a:latin typeface="Ubuntu"/>
            </a:endParaRPr>
          </a:p>
          <a:p>
            <a:endParaRPr lang="en-US" dirty="0"/>
          </a:p>
        </p:txBody>
      </p:sp>
    </p:spTree>
    <p:extLst>
      <p:ext uri="{BB962C8B-B14F-4D97-AF65-F5344CB8AC3E}">
        <p14:creationId xmlns:p14="http://schemas.microsoft.com/office/powerpoint/2010/main" val="41401521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r>
              <a:rPr lang="en-US" b="0" i="0" dirty="0">
                <a:solidFill>
                  <a:srgbClr val="000000"/>
                </a:solidFill>
                <a:effectLst/>
                <a:latin typeface="Ubuntu"/>
              </a:rPr>
              <a:t>Recommended reading</a:t>
            </a:r>
            <a:endParaRPr lang="en-US" dirty="0"/>
          </a:p>
        </p:txBody>
      </p:sp>
      <p:sp>
        <p:nvSpPr>
          <p:cNvPr id="3" name="Content Placeholder 2">
            <a:extLst>
              <a:ext uri="{FF2B5EF4-FFF2-40B4-BE49-F238E27FC236}">
                <a16:creationId xmlns:a16="http://schemas.microsoft.com/office/drawing/2014/main" id="{2719C31B-D2A4-4022-8D59-BE91440EE735}"/>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Ubuntu"/>
                <a:hlinkClick r:id="rId3"/>
              </a:rPr>
              <a:t>deeplearningbook.org</a:t>
            </a:r>
            <a:r>
              <a:rPr lang="en-US" b="0" i="0" dirty="0">
                <a:solidFill>
                  <a:srgbClr val="000000"/>
                </a:solidFill>
                <a:effectLst/>
                <a:latin typeface="Ubuntu"/>
              </a:rPr>
              <a:t>: Math and main concepts</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hlinkClick r:id="rId4"/>
              </a:rPr>
              <a:t>Francois Chollet's book</a:t>
            </a:r>
            <a:r>
              <a:rPr lang="en-US" b="0" i="0" dirty="0">
                <a:solidFill>
                  <a:srgbClr val="000000"/>
                </a:solidFill>
                <a:effectLst/>
                <a:latin typeface="Ubuntu"/>
              </a:rPr>
              <a:t>: </a:t>
            </a:r>
            <a:r>
              <a:rPr lang="en-US" b="0" i="0" dirty="0" err="1">
                <a:solidFill>
                  <a:srgbClr val="000000"/>
                </a:solidFill>
                <a:effectLst/>
                <a:latin typeface="Ubuntu"/>
              </a:rPr>
              <a:t>Keras</a:t>
            </a:r>
            <a:r>
              <a:rPr lang="en-US" b="0" i="0" dirty="0">
                <a:solidFill>
                  <a:srgbClr val="000000"/>
                </a:solidFill>
                <a:effectLst/>
                <a:latin typeface="Ubuntu"/>
              </a:rPr>
              <a:t> programming</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err="1">
                <a:solidFill>
                  <a:srgbClr val="000000"/>
                </a:solidFill>
                <a:effectLst/>
                <a:latin typeface="Ubuntu"/>
                <a:hlinkClick r:id="rId5"/>
              </a:rPr>
              <a:t>Aurélien</a:t>
            </a:r>
            <a:r>
              <a:rPr lang="en-US" b="0" i="0" dirty="0">
                <a:solidFill>
                  <a:srgbClr val="000000"/>
                </a:solidFill>
                <a:effectLst/>
                <a:latin typeface="Ubuntu"/>
                <a:hlinkClick r:id="rId5"/>
              </a:rPr>
              <a:t> </a:t>
            </a:r>
            <a:r>
              <a:rPr lang="en-US" b="0" i="0" dirty="0" err="1">
                <a:solidFill>
                  <a:srgbClr val="000000"/>
                </a:solidFill>
                <a:effectLst/>
                <a:latin typeface="Ubuntu"/>
                <a:hlinkClick r:id="rId5"/>
              </a:rPr>
              <a:t>Géron's</a:t>
            </a:r>
            <a:r>
              <a:rPr lang="en-US" b="0" i="0" dirty="0">
                <a:solidFill>
                  <a:srgbClr val="000000"/>
                </a:solidFill>
                <a:effectLst/>
                <a:latin typeface="Ubuntu"/>
                <a:hlinkClick r:id="rId5"/>
              </a:rPr>
              <a:t> book</a:t>
            </a:r>
            <a:r>
              <a:rPr lang="en-US" b="0" i="0" dirty="0">
                <a:solidFill>
                  <a:srgbClr val="000000"/>
                </a:solidFill>
                <a:effectLst/>
                <a:latin typeface="Ubuntu"/>
              </a:rPr>
              <a:t>: Generic Machine Learning with Scikit-learn and Deep Learning with TF/</a:t>
            </a:r>
            <a:r>
              <a:rPr lang="en-US" b="0" i="0" dirty="0" err="1">
                <a:solidFill>
                  <a:srgbClr val="000000"/>
                </a:solidFill>
                <a:effectLst/>
                <a:latin typeface="Ubuntu"/>
              </a:rPr>
              <a:t>Keras</a:t>
            </a:r>
            <a:endParaRPr lang="en-US" b="0" i="0" dirty="0">
              <a:solidFill>
                <a:srgbClr val="000000"/>
              </a:solidFill>
              <a:effectLst/>
              <a:latin typeface="Ubuntu"/>
            </a:endParaRPr>
          </a:p>
          <a:p>
            <a:endParaRPr lang="en-US" dirty="0"/>
          </a:p>
        </p:txBody>
      </p:sp>
    </p:spTree>
    <p:extLst>
      <p:ext uri="{BB962C8B-B14F-4D97-AF65-F5344CB8AC3E}">
        <p14:creationId xmlns:p14="http://schemas.microsoft.com/office/powerpoint/2010/main" val="3244184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a:xfrm>
            <a:off x="838200" y="2689225"/>
            <a:ext cx="10515600" cy="1325563"/>
          </a:xfrm>
        </p:spPr>
        <p:txBody>
          <a:bodyPr/>
          <a:lstStyle/>
          <a:p>
            <a:pPr algn="ctr"/>
            <a:r>
              <a:rPr lang="en-US" b="0" i="0" dirty="0">
                <a:solidFill>
                  <a:srgbClr val="000000"/>
                </a:solidFill>
                <a:effectLst/>
                <a:latin typeface="Ubuntu"/>
              </a:rPr>
              <a:t>Frameworks and Computation Graphs</a:t>
            </a:r>
          </a:p>
        </p:txBody>
      </p:sp>
    </p:spTree>
    <p:extLst>
      <p:ext uri="{BB962C8B-B14F-4D97-AF65-F5344CB8AC3E}">
        <p14:creationId xmlns:p14="http://schemas.microsoft.com/office/powerpoint/2010/main" val="32835072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Libraries &amp; Frameworks</a:t>
            </a:r>
          </a:p>
        </p:txBody>
      </p:sp>
      <p:pic>
        <p:nvPicPr>
          <p:cNvPr id="1026" name="Picture 2">
            <a:extLst>
              <a:ext uri="{FF2B5EF4-FFF2-40B4-BE49-F238E27FC236}">
                <a16:creationId xmlns:a16="http://schemas.microsoft.com/office/drawing/2014/main" id="{C44C88C6-BE2C-4F4F-9778-4FE48772C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71" y="1430127"/>
            <a:ext cx="8795657" cy="3621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01CB6B-BD4D-4536-9476-FD29E75391A6}"/>
              </a:ext>
            </a:extLst>
          </p:cNvPr>
          <p:cNvSpPr txBox="1"/>
          <p:nvPr/>
        </p:nvSpPr>
        <p:spPr>
          <a:xfrm>
            <a:off x="3047624" y="5150460"/>
            <a:ext cx="6096750" cy="369332"/>
          </a:xfrm>
          <a:prstGeom prst="rect">
            <a:avLst/>
          </a:prstGeom>
          <a:noFill/>
        </p:spPr>
        <p:txBody>
          <a:bodyPr wrap="square">
            <a:spAutoFit/>
          </a:bodyPr>
          <a:lstStyle/>
          <a:p>
            <a:r>
              <a:rPr lang="en-US" b="0" i="0" dirty="0">
                <a:solidFill>
                  <a:srgbClr val="000000"/>
                </a:solidFill>
                <a:effectLst/>
                <a:latin typeface="Ubuntu"/>
              </a:rPr>
              <a:t>Automatic differentiation: </a:t>
            </a:r>
            <a:r>
              <a:rPr lang="en-US" b="0" i="1" dirty="0">
                <a:solidFill>
                  <a:srgbClr val="000000"/>
                </a:solidFill>
                <a:effectLst/>
                <a:latin typeface="Ubuntu"/>
              </a:rPr>
              <a:t>Theano</a:t>
            </a:r>
            <a:r>
              <a:rPr lang="en-US" b="0" i="0" dirty="0">
                <a:solidFill>
                  <a:srgbClr val="000000"/>
                </a:solidFill>
                <a:effectLst/>
                <a:latin typeface="Ubuntu"/>
              </a:rPr>
              <a:t>, TensorFlow, </a:t>
            </a:r>
            <a:r>
              <a:rPr lang="en-US" b="0" i="0" dirty="0" err="1">
                <a:solidFill>
                  <a:srgbClr val="000000"/>
                </a:solidFill>
                <a:effectLst/>
                <a:latin typeface="Ubuntu"/>
              </a:rPr>
              <a:t>MXnet</a:t>
            </a:r>
            <a:r>
              <a:rPr lang="en-US" b="0" i="0" dirty="0">
                <a:solidFill>
                  <a:srgbClr val="000000"/>
                </a:solidFill>
                <a:effectLst/>
                <a:latin typeface="Ubuntu"/>
              </a:rPr>
              <a:t>, CNTK</a:t>
            </a:r>
            <a:endParaRPr lang="en-US" dirty="0"/>
          </a:p>
        </p:txBody>
      </p:sp>
    </p:spTree>
    <p:extLst>
      <p:ext uri="{BB962C8B-B14F-4D97-AF65-F5344CB8AC3E}">
        <p14:creationId xmlns:p14="http://schemas.microsoft.com/office/powerpoint/2010/main" val="599769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Libraries &amp; Frameworks</a:t>
            </a:r>
          </a:p>
        </p:txBody>
      </p:sp>
      <p:pic>
        <p:nvPicPr>
          <p:cNvPr id="1026" name="Picture 2">
            <a:extLst>
              <a:ext uri="{FF2B5EF4-FFF2-40B4-BE49-F238E27FC236}">
                <a16:creationId xmlns:a16="http://schemas.microsoft.com/office/drawing/2014/main" id="{C44C88C6-BE2C-4F4F-9778-4FE48772C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71" y="1430127"/>
            <a:ext cx="8795657" cy="3621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01CB6B-BD4D-4536-9476-FD29E75391A6}"/>
              </a:ext>
            </a:extLst>
          </p:cNvPr>
          <p:cNvSpPr txBox="1"/>
          <p:nvPr/>
        </p:nvSpPr>
        <p:spPr>
          <a:xfrm>
            <a:off x="2286000" y="5150460"/>
            <a:ext cx="7632700" cy="923330"/>
          </a:xfrm>
          <a:prstGeom prst="rect">
            <a:avLst/>
          </a:prstGeom>
          <a:noFill/>
        </p:spPr>
        <p:txBody>
          <a:bodyPr wrap="square">
            <a:spAutoFit/>
          </a:bodyPr>
          <a:lstStyle/>
          <a:p>
            <a:r>
              <a:rPr lang="en-US" b="0" i="0" dirty="0">
                <a:solidFill>
                  <a:srgbClr val="000000"/>
                </a:solidFill>
                <a:effectLst/>
                <a:latin typeface="Ubuntu"/>
              </a:rPr>
              <a:t>Automatic differentiation: </a:t>
            </a:r>
            <a:r>
              <a:rPr lang="en-US" b="0" i="1" dirty="0">
                <a:solidFill>
                  <a:srgbClr val="000000"/>
                </a:solidFill>
                <a:effectLst/>
                <a:latin typeface="Ubuntu"/>
              </a:rPr>
              <a:t>Theano</a:t>
            </a:r>
            <a:r>
              <a:rPr lang="en-US" b="0" i="0" dirty="0">
                <a:solidFill>
                  <a:srgbClr val="000000"/>
                </a:solidFill>
                <a:effectLst/>
                <a:latin typeface="Ubuntu"/>
              </a:rPr>
              <a:t>, TensorFlow, </a:t>
            </a:r>
            <a:r>
              <a:rPr lang="en-US" b="0" i="0" dirty="0" err="1">
                <a:solidFill>
                  <a:srgbClr val="000000"/>
                </a:solidFill>
                <a:effectLst/>
                <a:latin typeface="Ubuntu"/>
              </a:rPr>
              <a:t>MXnet</a:t>
            </a:r>
            <a:r>
              <a:rPr lang="en-US" b="0" i="0" dirty="0">
                <a:solidFill>
                  <a:srgbClr val="000000"/>
                </a:solidFill>
                <a:effectLst/>
                <a:latin typeface="Ubuntu"/>
              </a:rPr>
              <a:t>, CNTK</a:t>
            </a:r>
          </a:p>
          <a:p>
            <a:endParaRPr lang="en-US" b="0" i="0" dirty="0">
              <a:solidFill>
                <a:srgbClr val="000000"/>
              </a:solidFill>
              <a:effectLst/>
              <a:latin typeface="Ubuntu"/>
            </a:endParaRPr>
          </a:p>
          <a:p>
            <a:r>
              <a:rPr lang="en-US" b="0" i="0" dirty="0">
                <a:solidFill>
                  <a:srgbClr val="000000"/>
                </a:solidFill>
                <a:effectLst/>
                <a:latin typeface="Ubuntu"/>
              </a:rPr>
              <a:t>Dynamic and high level: </a:t>
            </a:r>
            <a:r>
              <a:rPr lang="en-US" b="1" i="0" dirty="0">
                <a:solidFill>
                  <a:srgbClr val="000000"/>
                </a:solidFill>
                <a:effectLst/>
                <a:latin typeface="Ubuntu"/>
              </a:rPr>
              <a:t>TensorFlow 2</a:t>
            </a:r>
            <a:r>
              <a:rPr lang="en-US" b="0" i="0" dirty="0">
                <a:solidFill>
                  <a:srgbClr val="000000"/>
                </a:solidFill>
                <a:effectLst/>
                <a:latin typeface="Ubuntu"/>
              </a:rPr>
              <a:t>, </a:t>
            </a:r>
            <a:r>
              <a:rPr lang="en-US" b="1" i="0" dirty="0" err="1">
                <a:solidFill>
                  <a:srgbClr val="000000"/>
                </a:solidFill>
                <a:effectLst/>
                <a:latin typeface="Ubuntu"/>
              </a:rPr>
              <a:t>PyTorch</a:t>
            </a:r>
            <a:r>
              <a:rPr lang="en-US" b="0" i="0" dirty="0">
                <a:solidFill>
                  <a:srgbClr val="000000"/>
                </a:solidFill>
                <a:effectLst/>
                <a:latin typeface="Ubuntu"/>
              </a:rPr>
              <a:t>, Chainer, </a:t>
            </a:r>
            <a:r>
              <a:rPr lang="en-US" b="0" i="0" dirty="0" err="1">
                <a:solidFill>
                  <a:srgbClr val="000000"/>
                </a:solidFill>
                <a:effectLst/>
                <a:latin typeface="Ubuntu"/>
              </a:rPr>
              <a:t>MinPy</a:t>
            </a:r>
            <a:r>
              <a:rPr lang="en-US" b="0" i="0" dirty="0">
                <a:solidFill>
                  <a:srgbClr val="000000"/>
                </a:solidFill>
                <a:effectLst/>
                <a:latin typeface="Ubuntu"/>
              </a:rPr>
              <a:t>, </a:t>
            </a:r>
            <a:r>
              <a:rPr lang="en-US" b="0" i="0" dirty="0" err="1">
                <a:solidFill>
                  <a:srgbClr val="000000"/>
                </a:solidFill>
                <a:effectLst/>
                <a:latin typeface="Ubuntu"/>
              </a:rPr>
              <a:t>DyNet</a:t>
            </a:r>
            <a:r>
              <a:rPr lang="en-US" b="0" i="0" dirty="0">
                <a:solidFill>
                  <a:srgbClr val="000000"/>
                </a:solidFill>
                <a:effectLst/>
                <a:latin typeface="Ubuntu"/>
              </a:rPr>
              <a:t>...</a:t>
            </a:r>
            <a:endParaRPr lang="en-US" dirty="0"/>
          </a:p>
        </p:txBody>
      </p:sp>
    </p:spTree>
    <p:extLst>
      <p:ext uri="{BB962C8B-B14F-4D97-AF65-F5344CB8AC3E}">
        <p14:creationId xmlns:p14="http://schemas.microsoft.com/office/powerpoint/2010/main" val="2413110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Libraries &amp; Frameworks</a:t>
            </a:r>
          </a:p>
        </p:txBody>
      </p:sp>
      <p:pic>
        <p:nvPicPr>
          <p:cNvPr id="1026" name="Picture 2">
            <a:extLst>
              <a:ext uri="{FF2B5EF4-FFF2-40B4-BE49-F238E27FC236}">
                <a16:creationId xmlns:a16="http://schemas.microsoft.com/office/drawing/2014/main" id="{C44C88C6-BE2C-4F4F-9778-4FE48772CC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171" y="1430127"/>
            <a:ext cx="8795657" cy="36213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601CB6B-BD4D-4536-9476-FD29E75391A6}"/>
              </a:ext>
            </a:extLst>
          </p:cNvPr>
          <p:cNvSpPr txBox="1"/>
          <p:nvPr/>
        </p:nvSpPr>
        <p:spPr>
          <a:xfrm>
            <a:off x="2286000" y="5150460"/>
            <a:ext cx="7632700" cy="1477328"/>
          </a:xfrm>
          <a:prstGeom prst="rect">
            <a:avLst/>
          </a:prstGeom>
          <a:noFill/>
        </p:spPr>
        <p:txBody>
          <a:bodyPr wrap="square">
            <a:spAutoFit/>
          </a:bodyPr>
          <a:lstStyle/>
          <a:p>
            <a:r>
              <a:rPr lang="en-US" b="0" i="0" dirty="0">
                <a:solidFill>
                  <a:srgbClr val="000000"/>
                </a:solidFill>
                <a:effectLst/>
                <a:latin typeface="Ubuntu"/>
              </a:rPr>
              <a:t>Automatic differentiation: </a:t>
            </a:r>
            <a:r>
              <a:rPr lang="en-US" b="0" i="1" dirty="0">
                <a:solidFill>
                  <a:srgbClr val="000000"/>
                </a:solidFill>
                <a:effectLst/>
                <a:latin typeface="Ubuntu"/>
              </a:rPr>
              <a:t>Theano</a:t>
            </a:r>
            <a:r>
              <a:rPr lang="en-US" b="0" i="0" dirty="0">
                <a:solidFill>
                  <a:srgbClr val="000000"/>
                </a:solidFill>
                <a:effectLst/>
                <a:latin typeface="Ubuntu"/>
              </a:rPr>
              <a:t>, TensorFlow, </a:t>
            </a:r>
            <a:r>
              <a:rPr lang="en-US" b="0" i="0" dirty="0" err="1">
                <a:solidFill>
                  <a:srgbClr val="000000"/>
                </a:solidFill>
                <a:effectLst/>
                <a:latin typeface="Ubuntu"/>
              </a:rPr>
              <a:t>MXnet</a:t>
            </a:r>
            <a:r>
              <a:rPr lang="en-US" b="0" i="0" dirty="0">
                <a:solidFill>
                  <a:srgbClr val="000000"/>
                </a:solidFill>
                <a:effectLst/>
                <a:latin typeface="Ubuntu"/>
              </a:rPr>
              <a:t>, CNTK</a:t>
            </a:r>
          </a:p>
          <a:p>
            <a:endParaRPr lang="en-US" b="0" i="0" dirty="0">
              <a:solidFill>
                <a:srgbClr val="000000"/>
              </a:solidFill>
              <a:effectLst/>
              <a:latin typeface="Ubuntu"/>
            </a:endParaRPr>
          </a:p>
          <a:p>
            <a:r>
              <a:rPr lang="en-US" b="0" i="0" dirty="0">
                <a:solidFill>
                  <a:srgbClr val="000000"/>
                </a:solidFill>
                <a:effectLst/>
                <a:latin typeface="Ubuntu"/>
              </a:rPr>
              <a:t>Dynamic and high level: </a:t>
            </a:r>
            <a:r>
              <a:rPr lang="en-US" b="1" i="0" dirty="0">
                <a:solidFill>
                  <a:srgbClr val="000000"/>
                </a:solidFill>
                <a:effectLst/>
                <a:latin typeface="Ubuntu"/>
              </a:rPr>
              <a:t>TensorFlow 2</a:t>
            </a:r>
            <a:r>
              <a:rPr lang="en-US" b="0" i="0" dirty="0">
                <a:solidFill>
                  <a:srgbClr val="000000"/>
                </a:solidFill>
                <a:effectLst/>
                <a:latin typeface="Ubuntu"/>
              </a:rPr>
              <a:t>, </a:t>
            </a:r>
            <a:r>
              <a:rPr lang="en-US" b="1" i="0" dirty="0" err="1">
                <a:solidFill>
                  <a:srgbClr val="000000"/>
                </a:solidFill>
                <a:effectLst/>
                <a:latin typeface="Ubuntu"/>
              </a:rPr>
              <a:t>PyTorch</a:t>
            </a:r>
            <a:r>
              <a:rPr lang="en-US" b="0" i="0" dirty="0">
                <a:solidFill>
                  <a:srgbClr val="000000"/>
                </a:solidFill>
                <a:effectLst/>
                <a:latin typeface="Ubuntu"/>
              </a:rPr>
              <a:t>, Chainer, </a:t>
            </a:r>
            <a:r>
              <a:rPr lang="en-US" b="0" i="0" dirty="0" err="1">
                <a:solidFill>
                  <a:srgbClr val="000000"/>
                </a:solidFill>
                <a:effectLst/>
                <a:latin typeface="Ubuntu"/>
              </a:rPr>
              <a:t>MinPy</a:t>
            </a:r>
            <a:r>
              <a:rPr lang="en-US" b="0" i="0" dirty="0">
                <a:solidFill>
                  <a:srgbClr val="000000"/>
                </a:solidFill>
                <a:effectLst/>
                <a:latin typeface="Ubuntu"/>
              </a:rPr>
              <a:t>, </a:t>
            </a:r>
            <a:r>
              <a:rPr lang="en-US" b="0" i="0" dirty="0" err="1">
                <a:solidFill>
                  <a:srgbClr val="000000"/>
                </a:solidFill>
                <a:effectLst/>
                <a:latin typeface="Ubuntu"/>
              </a:rPr>
              <a:t>DyNet</a:t>
            </a:r>
            <a:r>
              <a:rPr lang="en-US" b="0" i="0" dirty="0">
                <a:solidFill>
                  <a:srgbClr val="000000"/>
                </a:solidFill>
                <a:effectLst/>
                <a:latin typeface="Ubuntu"/>
              </a:rPr>
              <a:t>...</a:t>
            </a:r>
          </a:p>
          <a:p>
            <a:endParaRPr lang="en-US" dirty="0">
              <a:solidFill>
                <a:srgbClr val="000000"/>
              </a:solidFill>
              <a:latin typeface="Ubuntu"/>
            </a:endParaRPr>
          </a:p>
          <a:p>
            <a:r>
              <a:rPr lang="en-US" b="1" i="0" dirty="0" err="1">
                <a:solidFill>
                  <a:srgbClr val="000000"/>
                </a:solidFill>
                <a:effectLst/>
                <a:latin typeface="Ubuntu"/>
              </a:rPr>
              <a:t>Keras</a:t>
            </a:r>
            <a:r>
              <a:rPr lang="en-US" b="0" i="0" dirty="0">
                <a:solidFill>
                  <a:srgbClr val="000000"/>
                </a:solidFill>
                <a:effectLst/>
                <a:latin typeface="Ubuntu"/>
              </a:rPr>
              <a:t>: high level frontend for TensorFlow, </a:t>
            </a:r>
            <a:r>
              <a:rPr lang="en-US" b="0" i="0" dirty="0" err="1">
                <a:solidFill>
                  <a:srgbClr val="000000"/>
                </a:solidFill>
                <a:effectLst/>
                <a:latin typeface="Ubuntu"/>
              </a:rPr>
              <a:t>MXnet</a:t>
            </a:r>
            <a:r>
              <a:rPr lang="en-US" b="0" i="0" dirty="0">
                <a:solidFill>
                  <a:srgbClr val="000000"/>
                </a:solidFill>
                <a:effectLst/>
                <a:latin typeface="Ubuntu"/>
              </a:rPr>
              <a:t>, Theano, CNTK</a:t>
            </a:r>
            <a:endParaRPr lang="en-US" dirty="0"/>
          </a:p>
        </p:txBody>
      </p:sp>
    </p:spTree>
    <p:extLst>
      <p:ext uri="{BB962C8B-B14F-4D97-AF65-F5344CB8AC3E}">
        <p14:creationId xmlns:p14="http://schemas.microsoft.com/office/powerpoint/2010/main" val="3568720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pic>
        <p:nvPicPr>
          <p:cNvPr id="2052" name="Picture 4">
            <a:extLst>
              <a:ext uri="{FF2B5EF4-FFF2-40B4-BE49-F238E27FC236}">
                <a16:creationId xmlns:a16="http://schemas.microsoft.com/office/drawing/2014/main" id="{8DA3B1F7-1601-4D2C-8B47-4568C10D8C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705" y="365125"/>
            <a:ext cx="7934325" cy="496252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AF6F422-7F6F-4E49-9912-FB1E5A1F288F}"/>
              </a:ext>
            </a:extLst>
          </p:cNvPr>
          <p:cNvSpPr txBox="1"/>
          <p:nvPr/>
        </p:nvSpPr>
        <p:spPr>
          <a:xfrm>
            <a:off x="2992967" y="5509167"/>
            <a:ext cx="6096000" cy="369332"/>
          </a:xfrm>
          <a:prstGeom prst="rect">
            <a:avLst/>
          </a:prstGeom>
          <a:noFill/>
        </p:spPr>
        <p:txBody>
          <a:bodyPr wrap="square">
            <a:spAutoFit/>
          </a:bodyPr>
          <a:lstStyle/>
          <a:p>
            <a:r>
              <a:rPr lang="en-US" b="0" i="0" dirty="0">
                <a:solidFill>
                  <a:srgbClr val="000000"/>
                </a:solidFill>
                <a:effectLst/>
                <a:latin typeface="Ubuntu"/>
              </a:rPr>
              <a:t>Neural network = parametrized, non-linear function</a:t>
            </a:r>
            <a:endParaRPr lang="en-US" dirty="0"/>
          </a:p>
        </p:txBody>
      </p:sp>
    </p:spTree>
    <p:extLst>
      <p:ext uri="{BB962C8B-B14F-4D97-AF65-F5344CB8AC3E}">
        <p14:creationId xmlns:p14="http://schemas.microsoft.com/office/powerpoint/2010/main" val="3144205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r>
              <a:rPr lang="en-US" b="0" i="0" dirty="0">
                <a:solidFill>
                  <a:srgbClr val="000000"/>
                </a:solidFill>
                <a:effectLst/>
                <a:latin typeface="Ubuntu"/>
              </a:rPr>
              <a:t>What is Deep Learning</a:t>
            </a:r>
            <a:endParaRPr lang="en-US" dirty="0"/>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r>
              <a:rPr lang="en-US" b="0" i="0" dirty="0">
                <a:solidFill>
                  <a:srgbClr val="000000"/>
                </a:solidFill>
                <a:effectLst/>
                <a:latin typeface="Ubuntu"/>
              </a:rPr>
              <a:t>Good old Neural Networks, with more layers/modules</a:t>
            </a:r>
          </a:p>
          <a:p>
            <a:endParaRPr lang="en-US" b="0" i="0" dirty="0">
              <a:solidFill>
                <a:srgbClr val="000000"/>
              </a:solidFill>
              <a:effectLst/>
              <a:latin typeface="Ubuntu"/>
            </a:endParaRPr>
          </a:p>
          <a:p>
            <a:r>
              <a:rPr lang="en-US" b="0" i="0" dirty="0">
                <a:solidFill>
                  <a:srgbClr val="000000"/>
                </a:solidFill>
                <a:effectLst/>
                <a:latin typeface="Ubuntu"/>
              </a:rPr>
              <a:t>Non-linear, hierarchical, abstract representations of data</a:t>
            </a:r>
          </a:p>
          <a:p>
            <a:endParaRPr lang="en-US" dirty="0"/>
          </a:p>
        </p:txBody>
      </p:sp>
    </p:spTree>
    <p:extLst>
      <p:ext uri="{BB962C8B-B14F-4D97-AF65-F5344CB8AC3E}">
        <p14:creationId xmlns:p14="http://schemas.microsoft.com/office/powerpoint/2010/main" val="6534024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887133" y="5406932"/>
            <a:ext cx="6417733" cy="646331"/>
          </a:xfrm>
          <a:prstGeom prst="rect">
            <a:avLst/>
          </a:prstGeom>
          <a:noFill/>
        </p:spPr>
        <p:txBody>
          <a:bodyPr wrap="square">
            <a:spAutoFit/>
          </a:bodyPr>
          <a:lstStyle/>
          <a:p>
            <a:r>
              <a:rPr lang="en-US" b="0" i="0" dirty="0">
                <a:solidFill>
                  <a:srgbClr val="000000"/>
                </a:solidFill>
                <a:effectLst/>
                <a:latin typeface="Ubuntu"/>
              </a:rPr>
              <a:t>Computation graph: Directed graph of functions, depending on parameters (neuron weights)</a:t>
            </a:r>
            <a:endParaRPr lang="en-US" dirty="0"/>
          </a:p>
        </p:txBody>
      </p:sp>
      <p:pic>
        <p:nvPicPr>
          <p:cNvPr id="5122" name="Picture 2">
            <a:extLst>
              <a:ext uri="{FF2B5EF4-FFF2-40B4-BE49-F238E27FC236}">
                <a16:creationId xmlns:a16="http://schemas.microsoft.com/office/drawing/2014/main" id="{312942A6-2188-4AEB-AE34-C0B885394B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2328" y="804737"/>
            <a:ext cx="6247342" cy="3913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5339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DA5C-8772-03C3-FFDE-F87A1DFBD795}"/>
              </a:ext>
            </a:extLst>
          </p:cNvPr>
          <p:cNvSpPr>
            <a:spLocks noGrp="1"/>
          </p:cNvSpPr>
          <p:nvPr>
            <p:ph type="title"/>
          </p:nvPr>
        </p:nvSpPr>
        <p:spPr/>
        <p:txBody>
          <a:bodyPr/>
          <a:lstStyle/>
          <a:p>
            <a:endParaRPr lang="en-US"/>
          </a:p>
        </p:txBody>
      </p:sp>
      <p:pic>
        <p:nvPicPr>
          <p:cNvPr id="1026" name="Picture 2" descr="What is a Tensor? | Medium">
            <a:extLst>
              <a:ext uri="{FF2B5EF4-FFF2-40B4-BE49-F238E27FC236}">
                <a16:creationId xmlns:a16="http://schemas.microsoft.com/office/drawing/2014/main" id="{40ABAB01-2625-09DC-BE52-883993126D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0" y="2653506"/>
            <a:ext cx="7620000" cy="2695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8482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887133" y="5406932"/>
            <a:ext cx="6417733" cy="369332"/>
          </a:xfrm>
          <a:prstGeom prst="rect">
            <a:avLst/>
          </a:prstGeom>
          <a:noFill/>
        </p:spPr>
        <p:txBody>
          <a:bodyPr wrap="square">
            <a:spAutoFit/>
          </a:bodyPr>
          <a:lstStyle/>
          <a:p>
            <a:r>
              <a:rPr lang="en-US" b="0" i="0" dirty="0">
                <a:solidFill>
                  <a:srgbClr val="000000"/>
                </a:solidFill>
                <a:effectLst/>
                <a:latin typeface="Ubuntu"/>
              </a:rPr>
              <a:t>Combination of linear (parametrized) and non-linear functions</a:t>
            </a:r>
            <a:endParaRPr lang="en-US" dirty="0"/>
          </a:p>
        </p:txBody>
      </p:sp>
      <p:pic>
        <p:nvPicPr>
          <p:cNvPr id="6146" name="Picture 2">
            <a:extLst>
              <a:ext uri="{FF2B5EF4-FFF2-40B4-BE49-F238E27FC236}">
                <a16:creationId xmlns:a16="http://schemas.microsoft.com/office/drawing/2014/main" id="{48F51F08-A010-4746-B3B3-81E1B89A1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9328" y="875506"/>
            <a:ext cx="5993342" cy="3754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05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887133" y="5406932"/>
            <a:ext cx="6417733" cy="369332"/>
          </a:xfrm>
          <a:prstGeom prst="rect">
            <a:avLst/>
          </a:prstGeom>
          <a:noFill/>
        </p:spPr>
        <p:txBody>
          <a:bodyPr wrap="square">
            <a:spAutoFit/>
          </a:bodyPr>
          <a:lstStyle/>
          <a:p>
            <a:r>
              <a:rPr lang="en-US" b="0" i="0" dirty="0">
                <a:solidFill>
                  <a:srgbClr val="000000"/>
                </a:solidFill>
                <a:effectLst/>
                <a:latin typeface="Ubuntu"/>
              </a:rPr>
              <a:t>Not only sequential application of functions</a:t>
            </a:r>
            <a:endParaRPr lang="en-US" dirty="0"/>
          </a:p>
        </p:txBody>
      </p:sp>
      <p:pic>
        <p:nvPicPr>
          <p:cNvPr id="7170" name="Picture 2">
            <a:extLst>
              <a:ext uri="{FF2B5EF4-FFF2-40B4-BE49-F238E27FC236}">
                <a16:creationId xmlns:a16="http://schemas.microsoft.com/office/drawing/2014/main" id="{B6F06AB3-4B58-411C-9D70-0D8ECFEB20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0428" y="1383075"/>
            <a:ext cx="6171142" cy="3866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9697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125133" y="3976065"/>
            <a:ext cx="8496300" cy="369332"/>
          </a:xfrm>
          <a:prstGeom prst="rect">
            <a:avLst/>
          </a:prstGeom>
          <a:noFill/>
        </p:spPr>
        <p:txBody>
          <a:bodyPr wrap="square">
            <a:spAutoFit/>
          </a:bodyPr>
          <a:lstStyle/>
          <a:p>
            <a:r>
              <a:rPr lang="en-US" b="0" i="0" dirty="0">
                <a:solidFill>
                  <a:srgbClr val="000000"/>
                </a:solidFill>
                <a:effectLst/>
                <a:latin typeface="Ubuntu"/>
              </a:rPr>
              <a:t>Automatic computation of gradients: all modules are </a:t>
            </a:r>
            <a:r>
              <a:rPr lang="en-US" b="1" i="0" dirty="0">
                <a:solidFill>
                  <a:srgbClr val="000000"/>
                </a:solidFill>
                <a:effectLst/>
                <a:latin typeface="Ubuntu"/>
              </a:rPr>
              <a:t>differentiable</a:t>
            </a:r>
            <a:r>
              <a:rPr lang="en-US" b="0" i="0" dirty="0">
                <a:solidFill>
                  <a:srgbClr val="000000"/>
                </a:solidFill>
                <a:effectLst/>
                <a:latin typeface="Ubuntu"/>
              </a:rPr>
              <a:t>!</a:t>
            </a:r>
            <a:endParaRPr lang="en-US" dirty="0"/>
          </a:p>
        </p:txBody>
      </p:sp>
      <p:pic>
        <p:nvPicPr>
          <p:cNvPr id="8194" name="Picture 2">
            <a:extLst>
              <a:ext uri="{FF2B5EF4-FFF2-40B4-BE49-F238E27FC236}">
                <a16:creationId xmlns:a16="http://schemas.microsoft.com/office/drawing/2014/main" id="{147DD4DE-C52F-47B0-95FF-6AD9A797D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834641"/>
            <a:ext cx="6683375" cy="189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3903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125133" y="3976065"/>
            <a:ext cx="8496300" cy="1200329"/>
          </a:xfrm>
          <a:prstGeom prst="rect">
            <a:avLst/>
          </a:prstGeom>
          <a:noFill/>
        </p:spPr>
        <p:txBody>
          <a:bodyPr wrap="square">
            <a:spAutoFit/>
          </a:bodyPr>
          <a:lstStyle/>
          <a:p>
            <a:r>
              <a:rPr lang="en-US" b="0" i="0" dirty="0">
                <a:solidFill>
                  <a:srgbClr val="000000"/>
                </a:solidFill>
                <a:effectLst/>
                <a:latin typeface="Ubuntu"/>
              </a:rPr>
              <a:t>Automatic computation of gradients: all modules are </a:t>
            </a:r>
            <a:r>
              <a:rPr lang="en-US" b="1" i="0" dirty="0">
                <a:solidFill>
                  <a:srgbClr val="000000"/>
                </a:solidFill>
                <a:effectLst/>
                <a:latin typeface="Ubuntu"/>
              </a:rPr>
              <a:t>differentiable</a:t>
            </a:r>
            <a:r>
              <a:rPr lang="en-US" b="0" i="0" dirty="0">
                <a:solidFill>
                  <a:srgbClr val="000000"/>
                </a:solidFill>
                <a:effectLst/>
                <a:latin typeface="Ubuntu"/>
              </a:rPr>
              <a:t>!</a:t>
            </a:r>
          </a:p>
          <a:p>
            <a:endParaRPr lang="en-US" dirty="0">
              <a:solidFill>
                <a:srgbClr val="000000"/>
              </a:solidFill>
              <a:latin typeface="Ubuntu"/>
            </a:endParaRPr>
          </a:p>
          <a:p>
            <a:r>
              <a:rPr lang="en-US" b="0" i="1" dirty="0">
                <a:solidFill>
                  <a:srgbClr val="000000"/>
                </a:solidFill>
                <a:effectLst/>
                <a:latin typeface="Ubuntu"/>
              </a:rPr>
              <a:t>Theano</a:t>
            </a:r>
            <a:r>
              <a:rPr lang="en-US" b="0" i="0" dirty="0">
                <a:solidFill>
                  <a:srgbClr val="000000"/>
                </a:solidFill>
                <a:effectLst/>
                <a:latin typeface="Ubuntu"/>
              </a:rPr>
              <a:t> (deprecated), </a:t>
            </a:r>
            <a:r>
              <a:rPr lang="en-US" b="1" i="0" dirty="0" err="1">
                <a:solidFill>
                  <a:srgbClr val="000000"/>
                </a:solidFill>
                <a:effectLst/>
                <a:latin typeface="Ubuntu"/>
              </a:rPr>
              <a:t>Tensorflow</a:t>
            </a:r>
            <a:r>
              <a:rPr lang="en-US" b="1" i="0" dirty="0">
                <a:solidFill>
                  <a:srgbClr val="000000"/>
                </a:solidFill>
                <a:effectLst/>
                <a:latin typeface="Ubuntu"/>
              </a:rPr>
              <a:t> 1</a:t>
            </a:r>
            <a:r>
              <a:rPr lang="en-US" b="0" i="0" dirty="0">
                <a:solidFill>
                  <a:srgbClr val="000000"/>
                </a:solidFill>
                <a:effectLst/>
                <a:latin typeface="Ubuntu"/>
              </a:rPr>
              <a:t>, etc. build a static computation graph via static declarations.</a:t>
            </a:r>
          </a:p>
        </p:txBody>
      </p:sp>
      <p:pic>
        <p:nvPicPr>
          <p:cNvPr id="8194" name="Picture 2">
            <a:extLst>
              <a:ext uri="{FF2B5EF4-FFF2-40B4-BE49-F238E27FC236}">
                <a16:creationId xmlns:a16="http://schemas.microsoft.com/office/drawing/2014/main" id="{147DD4DE-C52F-47B0-95FF-6AD9A797D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834641"/>
            <a:ext cx="6683375" cy="189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0536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125133" y="3976065"/>
            <a:ext cx="8496300" cy="1754326"/>
          </a:xfrm>
          <a:prstGeom prst="rect">
            <a:avLst/>
          </a:prstGeom>
          <a:noFill/>
        </p:spPr>
        <p:txBody>
          <a:bodyPr wrap="square">
            <a:spAutoFit/>
          </a:bodyPr>
          <a:lstStyle/>
          <a:p>
            <a:r>
              <a:rPr lang="en-US" b="0" i="0" dirty="0">
                <a:solidFill>
                  <a:srgbClr val="000000"/>
                </a:solidFill>
                <a:effectLst/>
                <a:latin typeface="Ubuntu"/>
              </a:rPr>
              <a:t>Automatic computation of gradients: all modules are </a:t>
            </a:r>
            <a:r>
              <a:rPr lang="en-US" b="1" i="0" dirty="0">
                <a:solidFill>
                  <a:srgbClr val="000000"/>
                </a:solidFill>
                <a:effectLst/>
                <a:latin typeface="Ubuntu"/>
              </a:rPr>
              <a:t>differentiable</a:t>
            </a:r>
            <a:r>
              <a:rPr lang="en-US" b="0" i="0" dirty="0">
                <a:solidFill>
                  <a:srgbClr val="000000"/>
                </a:solidFill>
                <a:effectLst/>
                <a:latin typeface="Ubuntu"/>
              </a:rPr>
              <a:t>!</a:t>
            </a:r>
          </a:p>
          <a:p>
            <a:endParaRPr lang="en-US" dirty="0">
              <a:solidFill>
                <a:srgbClr val="000000"/>
              </a:solidFill>
              <a:latin typeface="Ubuntu"/>
            </a:endParaRPr>
          </a:p>
          <a:p>
            <a:r>
              <a:rPr lang="en-US" b="0" i="1" dirty="0">
                <a:solidFill>
                  <a:srgbClr val="000000"/>
                </a:solidFill>
                <a:effectLst/>
                <a:latin typeface="Ubuntu"/>
              </a:rPr>
              <a:t>Theano</a:t>
            </a:r>
            <a:r>
              <a:rPr lang="en-US" b="0" i="0" dirty="0">
                <a:solidFill>
                  <a:srgbClr val="000000"/>
                </a:solidFill>
                <a:effectLst/>
                <a:latin typeface="Ubuntu"/>
              </a:rPr>
              <a:t> (deprecated), </a:t>
            </a:r>
            <a:r>
              <a:rPr lang="en-US" b="1" i="0" dirty="0" err="1">
                <a:solidFill>
                  <a:srgbClr val="000000"/>
                </a:solidFill>
                <a:effectLst/>
                <a:latin typeface="Ubuntu"/>
              </a:rPr>
              <a:t>Tensorflow</a:t>
            </a:r>
            <a:r>
              <a:rPr lang="en-US" b="1" i="0" dirty="0">
                <a:solidFill>
                  <a:srgbClr val="000000"/>
                </a:solidFill>
                <a:effectLst/>
                <a:latin typeface="Ubuntu"/>
              </a:rPr>
              <a:t> 1</a:t>
            </a:r>
            <a:r>
              <a:rPr lang="en-US" b="0" i="0" dirty="0">
                <a:solidFill>
                  <a:srgbClr val="000000"/>
                </a:solidFill>
                <a:effectLst/>
                <a:latin typeface="Ubuntu"/>
              </a:rPr>
              <a:t>, etc. build a static computation graph via static declarations.</a:t>
            </a:r>
          </a:p>
          <a:p>
            <a:endParaRPr lang="en-US" dirty="0">
              <a:solidFill>
                <a:srgbClr val="000000"/>
              </a:solidFill>
              <a:latin typeface="Ubuntu"/>
            </a:endParaRPr>
          </a:p>
          <a:p>
            <a:r>
              <a:rPr lang="en-US" b="1" i="0" dirty="0" err="1">
                <a:solidFill>
                  <a:srgbClr val="000000"/>
                </a:solidFill>
                <a:effectLst/>
                <a:latin typeface="Ubuntu"/>
              </a:rPr>
              <a:t>Tensorflow</a:t>
            </a:r>
            <a:r>
              <a:rPr lang="en-US" b="1" i="0" dirty="0">
                <a:solidFill>
                  <a:srgbClr val="000000"/>
                </a:solidFill>
                <a:effectLst/>
                <a:latin typeface="Ubuntu"/>
              </a:rPr>
              <a:t> 2</a:t>
            </a:r>
            <a:r>
              <a:rPr lang="en-US" b="0" i="0" dirty="0">
                <a:solidFill>
                  <a:srgbClr val="000000"/>
                </a:solidFill>
                <a:effectLst/>
                <a:latin typeface="Ubuntu"/>
              </a:rPr>
              <a:t>, </a:t>
            </a:r>
            <a:r>
              <a:rPr lang="en-US" b="1" i="0" dirty="0" err="1">
                <a:solidFill>
                  <a:srgbClr val="000000"/>
                </a:solidFill>
                <a:effectLst/>
                <a:latin typeface="Ubuntu"/>
              </a:rPr>
              <a:t>PyTorch</a:t>
            </a:r>
            <a:r>
              <a:rPr lang="en-US" b="0" i="0" dirty="0">
                <a:solidFill>
                  <a:srgbClr val="000000"/>
                </a:solidFill>
                <a:effectLst/>
                <a:latin typeface="Ubuntu"/>
              </a:rPr>
              <a:t>, etc. rely on dynamic differentiable modules: "define-by-run".</a:t>
            </a:r>
            <a:endParaRPr lang="en-US" dirty="0"/>
          </a:p>
        </p:txBody>
      </p:sp>
      <p:pic>
        <p:nvPicPr>
          <p:cNvPr id="8194" name="Picture 2">
            <a:extLst>
              <a:ext uri="{FF2B5EF4-FFF2-40B4-BE49-F238E27FC236}">
                <a16:creationId xmlns:a16="http://schemas.microsoft.com/office/drawing/2014/main" id="{147DD4DE-C52F-47B0-95FF-6AD9A797D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834641"/>
            <a:ext cx="6683375" cy="189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812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125133" y="3976065"/>
            <a:ext cx="8496300" cy="2308324"/>
          </a:xfrm>
          <a:prstGeom prst="rect">
            <a:avLst/>
          </a:prstGeom>
          <a:noFill/>
        </p:spPr>
        <p:txBody>
          <a:bodyPr wrap="square">
            <a:spAutoFit/>
          </a:bodyPr>
          <a:lstStyle/>
          <a:p>
            <a:r>
              <a:rPr lang="en-US" b="0" i="0" dirty="0">
                <a:solidFill>
                  <a:srgbClr val="000000"/>
                </a:solidFill>
                <a:effectLst/>
                <a:latin typeface="Ubuntu"/>
              </a:rPr>
              <a:t>Automatic computation of gradients: all modules are </a:t>
            </a:r>
            <a:r>
              <a:rPr lang="en-US" b="1" i="0" dirty="0">
                <a:solidFill>
                  <a:srgbClr val="000000"/>
                </a:solidFill>
                <a:effectLst/>
                <a:latin typeface="Ubuntu"/>
              </a:rPr>
              <a:t>differentiable</a:t>
            </a:r>
            <a:r>
              <a:rPr lang="en-US" b="0" i="0" dirty="0">
                <a:solidFill>
                  <a:srgbClr val="000000"/>
                </a:solidFill>
                <a:effectLst/>
                <a:latin typeface="Ubuntu"/>
              </a:rPr>
              <a:t>!</a:t>
            </a:r>
          </a:p>
          <a:p>
            <a:endParaRPr lang="en-US" dirty="0">
              <a:solidFill>
                <a:srgbClr val="000000"/>
              </a:solidFill>
              <a:latin typeface="Ubuntu"/>
            </a:endParaRPr>
          </a:p>
          <a:p>
            <a:r>
              <a:rPr lang="en-US" b="0" i="1" dirty="0">
                <a:solidFill>
                  <a:srgbClr val="000000"/>
                </a:solidFill>
                <a:effectLst/>
                <a:latin typeface="Ubuntu"/>
              </a:rPr>
              <a:t>Theano</a:t>
            </a:r>
            <a:r>
              <a:rPr lang="en-US" b="0" i="0" dirty="0">
                <a:solidFill>
                  <a:srgbClr val="000000"/>
                </a:solidFill>
                <a:effectLst/>
                <a:latin typeface="Ubuntu"/>
              </a:rPr>
              <a:t> (deprecated), </a:t>
            </a:r>
            <a:r>
              <a:rPr lang="en-US" b="1" i="0" dirty="0" err="1">
                <a:solidFill>
                  <a:srgbClr val="000000"/>
                </a:solidFill>
                <a:effectLst/>
                <a:latin typeface="Ubuntu"/>
              </a:rPr>
              <a:t>Tensorflow</a:t>
            </a:r>
            <a:r>
              <a:rPr lang="en-US" b="1" i="0" dirty="0">
                <a:solidFill>
                  <a:srgbClr val="000000"/>
                </a:solidFill>
                <a:effectLst/>
                <a:latin typeface="Ubuntu"/>
              </a:rPr>
              <a:t> 1</a:t>
            </a:r>
            <a:r>
              <a:rPr lang="en-US" b="0" i="0" dirty="0">
                <a:solidFill>
                  <a:srgbClr val="000000"/>
                </a:solidFill>
                <a:effectLst/>
                <a:latin typeface="Ubuntu"/>
              </a:rPr>
              <a:t>, etc. build a static computation graph via static declarations.</a:t>
            </a:r>
          </a:p>
          <a:p>
            <a:endParaRPr lang="en-US" dirty="0">
              <a:solidFill>
                <a:srgbClr val="000000"/>
              </a:solidFill>
              <a:latin typeface="Ubuntu"/>
            </a:endParaRPr>
          </a:p>
          <a:p>
            <a:r>
              <a:rPr lang="en-US" b="1" i="0" dirty="0" err="1">
                <a:solidFill>
                  <a:srgbClr val="000000"/>
                </a:solidFill>
                <a:effectLst/>
                <a:latin typeface="Ubuntu"/>
              </a:rPr>
              <a:t>Tensorflow</a:t>
            </a:r>
            <a:r>
              <a:rPr lang="en-US" b="1" i="0" dirty="0">
                <a:solidFill>
                  <a:srgbClr val="000000"/>
                </a:solidFill>
                <a:effectLst/>
                <a:latin typeface="Ubuntu"/>
              </a:rPr>
              <a:t> 2</a:t>
            </a:r>
            <a:r>
              <a:rPr lang="en-US" b="0" i="0" dirty="0">
                <a:solidFill>
                  <a:srgbClr val="000000"/>
                </a:solidFill>
                <a:effectLst/>
                <a:latin typeface="Ubuntu"/>
              </a:rPr>
              <a:t>, </a:t>
            </a:r>
            <a:r>
              <a:rPr lang="en-US" b="1" i="0" dirty="0" err="1">
                <a:solidFill>
                  <a:srgbClr val="000000"/>
                </a:solidFill>
                <a:effectLst/>
                <a:latin typeface="Ubuntu"/>
              </a:rPr>
              <a:t>PyTorch</a:t>
            </a:r>
            <a:r>
              <a:rPr lang="en-US" b="0" i="0" dirty="0">
                <a:solidFill>
                  <a:srgbClr val="000000"/>
                </a:solidFill>
                <a:effectLst/>
                <a:latin typeface="Ubuntu"/>
              </a:rPr>
              <a:t>, etc. rely on dynamic differentiable modules: "define-by-run".</a:t>
            </a:r>
            <a:endParaRPr lang="en-US" dirty="0"/>
          </a:p>
          <a:p>
            <a:endParaRPr lang="en-US" dirty="0">
              <a:solidFill>
                <a:srgbClr val="000000"/>
              </a:solidFill>
              <a:latin typeface="Ubuntu"/>
            </a:endParaRPr>
          </a:p>
          <a:p>
            <a:r>
              <a:rPr lang="en-US" b="0" i="0" dirty="0">
                <a:solidFill>
                  <a:srgbClr val="000000"/>
                </a:solidFill>
                <a:effectLst/>
                <a:latin typeface="Ubuntu"/>
              </a:rPr>
              <a:t>Vector computation on </a:t>
            </a:r>
            <a:r>
              <a:rPr lang="en-US" b="1" i="0" dirty="0">
                <a:solidFill>
                  <a:srgbClr val="000000"/>
                </a:solidFill>
                <a:effectLst/>
                <a:latin typeface="Ubuntu"/>
              </a:rPr>
              <a:t>CPU</a:t>
            </a:r>
            <a:r>
              <a:rPr lang="en-US" b="0" i="0" dirty="0">
                <a:solidFill>
                  <a:srgbClr val="000000"/>
                </a:solidFill>
                <a:effectLst/>
                <a:latin typeface="Ubuntu"/>
              </a:rPr>
              <a:t> and accelerators (</a:t>
            </a:r>
            <a:r>
              <a:rPr lang="en-US" b="1" i="0" dirty="0">
                <a:solidFill>
                  <a:srgbClr val="000000"/>
                </a:solidFill>
                <a:effectLst/>
                <a:latin typeface="Ubuntu"/>
              </a:rPr>
              <a:t>GPU</a:t>
            </a:r>
            <a:r>
              <a:rPr lang="en-US" b="0" i="0" dirty="0">
                <a:solidFill>
                  <a:srgbClr val="000000"/>
                </a:solidFill>
                <a:effectLst/>
                <a:latin typeface="Ubuntu"/>
              </a:rPr>
              <a:t> and </a:t>
            </a:r>
            <a:r>
              <a:rPr lang="en-US" b="1" i="0" dirty="0">
                <a:solidFill>
                  <a:srgbClr val="000000"/>
                </a:solidFill>
                <a:effectLst/>
                <a:latin typeface="Ubuntu"/>
              </a:rPr>
              <a:t>TPU</a:t>
            </a:r>
            <a:r>
              <a:rPr lang="en-US" b="0" i="0" dirty="0">
                <a:solidFill>
                  <a:srgbClr val="000000"/>
                </a:solidFill>
                <a:effectLst/>
                <a:latin typeface="Ubuntu"/>
              </a:rPr>
              <a:t>).</a:t>
            </a:r>
            <a:endParaRPr lang="en-US" dirty="0"/>
          </a:p>
        </p:txBody>
      </p:sp>
      <p:pic>
        <p:nvPicPr>
          <p:cNvPr id="8194" name="Picture 2">
            <a:extLst>
              <a:ext uri="{FF2B5EF4-FFF2-40B4-BE49-F238E27FC236}">
                <a16:creationId xmlns:a16="http://schemas.microsoft.com/office/drawing/2014/main" id="{147DD4DE-C52F-47B0-95FF-6AD9A797D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834641"/>
            <a:ext cx="6683375" cy="1892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4922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125133" y="3988765"/>
            <a:ext cx="8496300" cy="369332"/>
          </a:xfrm>
          <a:prstGeom prst="rect">
            <a:avLst/>
          </a:prstGeom>
          <a:noFill/>
        </p:spPr>
        <p:txBody>
          <a:bodyPr wrap="square">
            <a:spAutoFit/>
          </a:bodyPr>
          <a:lstStyle/>
          <a:p>
            <a:r>
              <a:rPr lang="en-US" b="0" i="0" dirty="0">
                <a:solidFill>
                  <a:srgbClr val="000000"/>
                </a:solidFill>
                <a:effectLst/>
                <a:latin typeface="Ubuntu"/>
              </a:rPr>
              <a:t>Simple </a:t>
            </a:r>
            <a:r>
              <a:rPr lang="en-US" b="0" i="0" dirty="0" err="1">
                <a:solidFill>
                  <a:srgbClr val="000000"/>
                </a:solidFill>
                <a:effectLst/>
                <a:latin typeface="Ubuntu"/>
              </a:rPr>
              <a:t>keras</a:t>
            </a:r>
            <a:r>
              <a:rPr lang="en-US" b="0" i="0" dirty="0">
                <a:solidFill>
                  <a:srgbClr val="000000"/>
                </a:solidFill>
                <a:effectLst/>
                <a:latin typeface="Ubuntu"/>
              </a:rPr>
              <a:t> implementation</a:t>
            </a:r>
            <a:endParaRPr lang="en-US" dirty="0"/>
          </a:p>
        </p:txBody>
      </p:sp>
      <p:pic>
        <p:nvPicPr>
          <p:cNvPr id="8194" name="Picture 2">
            <a:extLst>
              <a:ext uri="{FF2B5EF4-FFF2-40B4-BE49-F238E27FC236}">
                <a16:creationId xmlns:a16="http://schemas.microsoft.com/office/drawing/2014/main" id="{147DD4DE-C52F-47B0-95FF-6AD9A797D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834641"/>
            <a:ext cx="6683375" cy="1892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565C33-C23E-40AF-BA95-187B2668F756}"/>
              </a:ext>
            </a:extLst>
          </p:cNvPr>
          <p:cNvSpPr txBox="1"/>
          <p:nvPr/>
        </p:nvSpPr>
        <p:spPr>
          <a:xfrm>
            <a:off x="2484966" y="4442936"/>
            <a:ext cx="6096000" cy="1477328"/>
          </a:xfrm>
          <a:prstGeom prst="rect">
            <a:avLst/>
          </a:prstGeom>
          <a:noFill/>
        </p:spPr>
        <p:txBody>
          <a:bodyPr wrap="square">
            <a:spAutoFit/>
          </a:bodyPr>
          <a:lstStyle/>
          <a:p>
            <a:pPr algn="l"/>
            <a:r>
              <a:rPr lang="en-US" b="0" i="0" dirty="0">
                <a:solidFill>
                  <a:srgbClr val="333333"/>
                </a:solidFill>
                <a:effectLst/>
                <a:highlight>
                  <a:srgbClr val="C0C0C0"/>
                </a:highlight>
                <a:latin typeface="Ubuntu Mono"/>
              </a:rPr>
              <a:t>model = Sequential()</a:t>
            </a: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(Dense(H, </a:t>
            </a:r>
            <a:r>
              <a:rPr lang="en-US" b="0" i="0" dirty="0" err="1">
                <a:solidFill>
                  <a:srgbClr val="333333"/>
                </a:solidFill>
                <a:effectLst/>
                <a:highlight>
                  <a:srgbClr val="C0C0C0"/>
                </a:highlight>
                <a:latin typeface="Ubuntu Mono"/>
              </a:rPr>
              <a:t>input_dim</a:t>
            </a:r>
            <a:r>
              <a:rPr lang="en-US" b="0" i="0" dirty="0">
                <a:solidFill>
                  <a:srgbClr val="333333"/>
                </a:solidFill>
                <a:effectLst/>
                <a:highlight>
                  <a:srgbClr val="C0C0C0"/>
                </a:highlight>
                <a:latin typeface="Ubuntu Mono"/>
              </a:rPr>
              <a:t>=N)) </a:t>
            </a:r>
            <a:r>
              <a:rPr lang="en-US" b="0" i="1" dirty="0">
                <a:solidFill>
                  <a:srgbClr val="999988"/>
                </a:solidFill>
                <a:effectLst/>
                <a:highlight>
                  <a:srgbClr val="C0C0C0"/>
                </a:highlight>
                <a:latin typeface="Ubuntu Mono"/>
              </a:rPr>
              <a:t># defines W0</a:t>
            </a:r>
            <a:endParaRPr lang="en-US" b="0" i="0" dirty="0">
              <a:solidFill>
                <a:srgbClr val="333333"/>
              </a:solidFill>
              <a:effectLst/>
              <a:highlight>
                <a:srgbClr val="C0C0C0"/>
              </a:highlight>
              <a:latin typeface="Ubuntu Mono"/>
            </a:endParaRP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(Activation(</a:t>
            </a:r>
            <a:r>
              <a:rPr lang="en-US" b="0" i="0" dirty="0">
                <a:solidFill>
                  <a:srgbClr val="DD1144"/>
                </a:solidFill>
                <a:effectLst/>
                <a:highlight>
                  <a:srgbClr val="C0C0C0"/>
                </a:highlight>
                <a:latin typeface="Ubuntu Mono"/>
              </a:rPr>
              <a:t>"tanh"</a:t>
            </a:r>
            <a:r>
              <a:rPr lang="en-US" b="0" i="0" dirty="0">
                <a:solidFill>
                  <a:srgbClr val="333333"/>
                </a:solidFill>
                <a:effectLst/>
                <a:highlight>
                  <a:srgbClr val="C0C0C0"/>
                </a:highlight>
                <a:latin typeface="Ubuntu Mono"/>
              </a:rPr>
              <a:t>))</a:t>
            </a: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(Dense(K)) </a:t>
            </a:r>
            <a:r>
              <a:rPr lang="en-US" b="0" i="1" dirty="0">
                <a:solidFill>
                  <a:srgbClr val="999988"/>
                </a:solidFill>
                <a:effectLst/>
                <a:highlight>
                  <a:srgbClr val="C0C0C0"/>
                </a:highlight>
                <a:latin typeface="Ubuntu Mono"/>
              </a:rPr>
              <a:t># defines W1</a:t>
            </a:r>
            <a:endParaRPr lang="en-US" b="0" i="0" dirty="0">
              <a:solidFill>
                <a:srgbClr val="333333"/>
              </a:solidFill>
              <a:effectLst/>
              <a:highlight>
                <a:srgbClr val="C0C0C0"/>
              </a:highlight>
              <a:latin typeface="Ubuntu Mono"/>
            </a:endParaRP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(Activation(</a:t>
            </a:r>
            <a:r>
              <a:rPr lang="en-US" b="0" i="0" dirty="0">
                <a:solidFill>
                  <a:srgbClr val="DD1144"/>
                </a:solidFill>
                <a:effectLst/>
                <a:highlight>
                  <a:srgbClr val="C0C0C0"/>
                </a:highlight>
                <a:latin typeface="Ubuntu Mono"/>
              </a:rPr>
              <a:t>"</a:t>
            </a:r>
            <a:r>
              <a:rPr lang="en-US" b="0" i="0" dirty="0" err="1">
                <a:solidFill>
                  <a:srgbClr val="DD1144"/>
                </a:solidFill>
                <a:effectLst/>
                <a:highlight>
                  <a:srgbClr val="C0C0C0"/>
                </a:highlight>
                <a:latin typeface="Ubuntu Mono"/>
              </a:rPr>
              <a:t>softmax</a:t>
            </a:r>
            <a:r>
              <a:rPr lang="en-US" b="0" i="0" dirty="0">
                <a:solidFill>
                  <a:srgbClr val="DD1144"/>
                </a:solidFill>
                <a:effectLst/>
                <a:highlight>
                  <a:srgbClr val="C0C0C0"/>
                </a:highlight>
                <a:latin typeface="Ubuntu Mono"/>
              </a:rPr>
              <a:t>"</a:t>
            </a:r>
            <a:r>
              <a:rPr lang="en-US" b="0" i="0" dirty="0">
                <a:solidFill>
                  <a:srgbClr val="333333"/>
                </a:solidFill>
                <a:effectLst/>
                <a:highlight>
                  <a:srgbClr val="C0C0C0"/>
                </a:highlight>
                <a:latin typeface="Ubuntu Mono"/>
              </a:rPr>
              <a:t>))</a:t>
            </a:r>
          </a:p>
        </p:txBody>
      </p:sp>
    </p:spTree>
    <p:extLst>
      <p:ext uri="{BB962C8B-B14F-4D97-AF65-F5344CB8AC3E}">
        <p14:creationId xmlns:p14="http://schemas.microsoft.com/office/powerpoint/2010/main" val="3459705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pPr algn="l"/>
            <a:r>
              <a:rPr lang="en-US" b="0" i="0" dirty="0">
                <a:solidFill>
                  <a:srgbClr val="000000"/>
                </a:solidFill>
                <a:effectLst/>
                <a:latin typeface="Ubuntu"/>
              </a:rPr>
              <a:t>Computation Graph</a:t>
            </a:r>
          </a:p>
        </p:txBody>
      </p:sp>
      <p:sp>
        <p:nvSpPr>
          <p:cNvPr id="8" name="TextBox 7">
            <a:extLst>
              <a:ext uri="{FF2B5EF4-FFF2-40B4-BE49-F238E27FC236}">
                <a16:creationId xmlns:a16="http://schemas.microsoft.com/office/drawing/2014/main" id="{CAF6F422-7F6F-4E49-9912-FB1E5A1F288F}"/>
              </a:ext>
            </a:extLst>
          </p:cNvPr>
          <p:cNvSpPr txBox="1"/>
          <p:nvPr/>
        </p:nvSpPr>
        <p:spPr>
          <a:xfrm>
            <a:off x="2125133" y="3988765"/>
            <a:ext cx="8496300" cy="369332"/>
          </a:xfrm>
          <a:prstGeom prst="rect">
            <a:avLst/>
          </a:prstGeom>
          <a:noFill/>
        </p:spPr>
        <p:txBody>
          <a:bodyPr wrap="square">
            <a:spAutoFit/>
          </a:bodyPr>
          <a:lstStyle/>
          <a:p>
            <a:r>
              <a:rPr lang="en-US" b="0" i="0" dirty="0">
                <a:solidFill>
                  <a:srgbClr val="000000"/>
                </a:solidFill>
                <a:effectLst/>
                <a:latin typeface="Ubuntu"/>
              </a:rPr>
              <a:t>Simple </a:t>
            </a:r>
            <a:r>
              <a:rPr lang="en-US" b="0" i="0" dirty="0" err="1">
                <a:solidFill>
                  <a:srgbClr val="000000"/>
                </a:solidFill>
                <a:effectLst/>
                <a:latin typeface="Ubuntu"/>
              </a:rPr>
              <a:t>keras</a:t>
            </a:r>
            <a:r>
              <a:rPr lang="en-US" b="0" i="0" dirty="0">
                <a:solidFill>
                  <a:srgbClr val="000000"/>
                </a:solidFill>
                <a:effectLst/>
                <a:latin typeface="Ubuntu"/>
              </a:rPr>
              <a:t> implementation</a:t>
            </a:r>
            <a:endParaRPr lang="en-US" dirty="0"/>
          </a:p>
        </p:txBody>
      </p:sp>
      <p:pic>
        <p:nvPicPr>
          <p:cNvPr id="8194" name="Picture 2">
            <a:extLst>
              <a:ext uri="{FF2B5EF4-FFF2-40B4-BE49-F238E27FC236}">
                <a16:creationId xmlns:a16="http://schemas.microsoft.com/office/drawing/2014/main" id="{147DD4DE-C52F-47B0-95FF-6AD9A797DE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2" y="1834641"/>
            <a:ext cx="6683375" cy="189228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D565C33-C23E-40AF-BA95-187B2668F756}"/>
              </a:ext>
            </a:extLst>
          </p:cNvPr>
          <p:cNvSpPr txBox="1"/>
          <p:nvPr/>
        </p:nvSpPr>
        <p:spPr>
          <a:xfrm>
            <a:off x="2484966" y="4442936"/>
            <a:ext cx="6096000" cy="1477328"/>
          </a:xfrm>
          <a:prstGeom prst="rect">
            <a:avLst/>
          </a:prstGeom>
          <a:noFill/>
        </p:spPr>
        <p:txBody>
          <a:bodyPr wrap="square">
            <a:spAutoFit/>
          </a:bodyPr>
          <a:lstStyle/>
          <a:p>
            <a:pPr algn="l"/>
            <a:r>
              <a:rPr lang="en-US" b="0" i="0" dirty="0">
                <a:solidFill>
                  <a:srgbClr val="333333"/>
                </a:solidFill>
                <a:effectLst/>
                <a:highlight>
                  <a:srgbClr val="C0C0C0"/>
                </a:highlight>
                <a:latin typeface="Ubuntu Mono"/>
              </a:rPr>
              <a:t>model = Sequential()</a:t>
            </a: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(Dense(H, </a:t>
            </a:r>
            <a:r>
              <a:rPr lang="en-US" b="0" i="0" dirty="0" err="1">
                <a:solidFill>
                  <a:srgbClr val="333333"/>
                </a:solidFill>
                <a:effectLst/>
                <a:highlight>
                  <a:srgbClr val="C0C0C0"/>
                </a:highlight>
                <a:latin typeface="Ubuntu Mono"/>
              </a:rPr>
              <a:t>input_dim</a:t>
            </a:r>
            <a:r>
              <a:rPr lang="en-US" b="0" i="0" dirty="0">
                <a:solidFill>
                  <a:srgbClr val="333333"/>
                </a:solidFill>
                <a:effectLst/>
                <a:highlight>
                  <a:srgbClr val="C0C0C0"/>
                </a:highlight>
                <a:latin typeface="Ubuntu Mono"/>
              </a:rPr>
              <a:t>=N)) </a:t>
            </a:r>
            <a:r>
              <a:rPr lang="en-US" b="0" i="1" dirty="0">
                <a:solidFill>
                  <a:srgbClr val="999988"/>
                </a:solidFill>
                <a:effectLst/>
                <a:highlight>
                  <a:srgbClr val="C0C0C0"/>
                </a:highlight>
                <a:latin typeface="Ubuntu Mono"/>
              </a:rPr>
              <a:t># defines W0</a:t>
            </a:r>
            <a:endParaRPr lang="en-US" b="0" i="0" dirty="0">
              <a:solidFill>
                <a:srgbClr val="333333"/>
              </a:solidFill>
              <a:effectLst/>
              <a:highlight>
                <a:srgbClr val="C0C0C0"/>
              </a:highlight>
              <a:latin typeface="Ubuntu Mono"/>
            </a:endParaRP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(Activation(</a:t>
            </a:r>
            <a:r>
              <a:rPr lang="en-US" b="0" i="0" dirty="0">
                <a:solidFill>
                  <a:srgbClr val="DD1144"/>
                </a:solidFill>
                <a:effectLst/>
                <a:highlight>
                  <a:srgbClr val="C0C0C0"/>
                </a:highlight>
                <a:latin typeface="Ubuntu Mono"/>
              </a:rPr>
              <a:t>"tanh"</a:t>
            </a:r>
            <a:r>
              <a:rPr lang="en-US" b="0" i="0" dirty="0">
                <a:solidFill>
                  <a:srgbClr val="333333"/>
                </a:solidFill>
                <a:effectLst/>
                <a:highlight>
                  <a:srgbClr val="C0C0C0"/>
                </a:highlight>
                <a:latin typeface="Ubuntu Mono"/>
              </a:rPr>
              <a:t>))</a:t>
            </a: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(Dense(K)) </a:t>
            </a:r>
            <a:r>
              <a:rPr lang="en-US" b="0" i="1" dirty="0">
                <a:solidFill>
                  <a:srgbClr val="999988"/>
                </a:solidFill>
                <a:effectLst/>
                <a:highlight>
                  <a:srgbClr val="C0C0C0"/>
                </a:highlight>
                <a:latin typeface="Ubuntu Mono"/>
              </a:rPr>
              <a:t># defines W1</a:t>
            </a:r>
            <a:endParaRPr lang="en-US" b="0" i="0" dirty="0">
              <a:solidFill>
                <a:srgbClr val="333333"/>
              </a:solidFill>
              <a:effectLst/>
              <a:highlight>
                <a:srgbClr val="C0C0C0"/>
              </a:highlight>
              <a:latin typeface="Ubuntu Mono"/>
            </a:endParaRPr>
          </a:p>
          <a:p>
            <a:pPr algn="l"/>
            <a:r>
              <a:rPr lang="en-US" b="0" i="0" dirty="0" err="1">
                <a:solidFill>
                  <a:srgbClr val="333333"/>
                </a:solidFill>
                <a:effectLst/>
                <a:highlight>
                  <a:srgbClr val="C0C0C0"/>
                </a:highlight>
                <a:latin typeface="Ubuntu Mono"/>
              </a:rPr>
              <a:t>model.add</a:t>
            </a:r>
            <a:r>
              <a:rPr lang="en-US" b="0" i="0" dirty="0">
                <a:solidFill>
                  <a:srgbClr val="333333"/>
                </a:solidFill>
                <a:effectLst/>
                <a:highlight>
                  <a:srgbClr val="C0C0C0"/>
                </a:highlight>
                <a:latin typeface="Ubuntu Mono"/>
              </a:rPr>
              <a:t>(Activation(</a:t>
            </a:r>
            <a:r>
              <a:rPr lang="en-US" b="0" i="0" dirty="0">
                <a:solidFill>
                  <a:srgbClr val="DD1144"/>
                </a:solidFill>
                <a:effectLst/>
                <a:highlight>
                  <a:srgbClr val="C0C0C0"/>
                </a:highlight>
                <a:latin typeface="Ubuntu Mono"/>
              </a:rPr>
              <a:t>"</a:t>
            </a:r>
            <a:r>
              <a:rPr lang="en-US" b="0" i="0" dirty="0" err="1">
                <a:solidFill>
                  <a:srgbClr val="DD1144"/>
                </a:solidFill>
                <a:effectLst/>
                <a:highlight>
                  <a:srgbClr val="C0C0C0"/>
                </a:highlight>
                <a:latin typeface="Ubuntu Mono"/>
              </a:rPr>
              <a:t>softmax</a:t>
            </a:r>
            <a:r>
              <a:rPr lang="en-US" b="0" i="0" dirty="0">
                <a:solidFill>
                  <a:srgbClr val="DD1144"/>
                </a:solidFill>
                <a:effectLst/>
                <a:highlight>
                  <a:srgbClr val="C0C0C0"/>
                </a:highlight>
                <a:latin typeface="Ubuntu Mono"/>
              </a:rPr>
              <a:t>"</a:t>
            </a:r>
            <a:r>
              <a:rPr lang="en-US" b="0" i="0" dirty="0">
                <a:solidFill>
                  <a:srgbClr val="333333"/>
                </a:solidFill>
                <a:effectLst/>
                <a:highlight>
                  <a:srgbClr val="C0C0C0"/>
                </a:highlight>
                <a:latin typeface="Ubuntu Mono"/>
              </a:rPr>
              <a:t>))</a:t>
            </a:r>
          </a:p>
        </p:txBody>
      </p:sp>
    </p:spTree>
    <p:extLst>
      <p:ext uri="{BB962C8B-B14F-4D97-AF65-F5344CB8AC3E}">
        <p14:creationId xmlns:p14="http://schemas.microsoft.com/office/powerpoint/2010/main" val="4164457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r>
              <a:rPr lang="en-US" b="0" i="0" dirty="0">
                <a:solidFill>
                  <a:srgbClr val="000000"/>
                </a:solidFill>
                <a:effectLst/>
                <a:latin typeface="Ubuntu"/>
              </a:rPr>
              <a:t>What is Deep Learning</a:t>
            </a:r>
            <a:endParaRPr lang="en-US" dirty="0"/>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r>
              <a:rPr lang="en-US" b="0" i="0" dirty="0">
                <a:solidFill>
                  <a:srgbClr val="000000"/>
                </a:solidFill>
                <a:effectLst/>
                <a:latin typeface="Ubuntu"/>
              </a:rPr>
              <a:t>Good old Neural Networks, with more layers/modules</a:t>
            </a:r>
          </a:p>
          <a:p>
            <a:endParaRPr lang="en-US" b="0" i="0" dirty="0">
              <a:solidFill>
                <a:srgbClr val="000000"/>
              </a:solidFill>
              <a:effectLst/>
              <a:latin typeface="Ubuntu"/>
            </a:endParaRPr>
          </a:p>
          <a:p>
            <a:r>
              <a:rPr lang="en-US" b="0" i="0" dirty="0">
                <a:solidFill>
                  <a:srgbClr val="000000"/>
                </a:solidFill>
                <a:effectLst/>
                <a:latin typeface="Ubuntu"/>
              </a:rPr>
              <a:t>Non-linear, hierarchical, abstract representations of data</a:t>
            </a:r>
          </a:p>
          <a:p>
            <a:endParaRPr lang="en-US" b="0" i="0" dirty="0">
              <a:solidFill>
                <a:srgbClr val="000000"/>
              </a:solidFill>
              <a:effectLst/>
              <a:latin typeface="Ubuntu"/>
            </a:endParaRPr>
          </a:p>
          <a:p>
            <a:r>
              <a:rPr lang="en-US" b="0" i="0" dirty="0">
                <a:solidFill>
                  <a:srgbClr val="000000"/>
                </a:solidFill>
                <a:effectLst/>
                <a:latin typeface="Ubuntu"/>
              </a:rPr>
              <a:t>Flexible models with any input/output type and size</a:t>
            </a:r>
          </a:p>
          <a:p>
            <a:endParaRPr lang="en-US" dirty="0"/>
          </a:p>
        </p:txBody>
      </p:sp>
    </p:spTree>
    <p:extLst>
      <p:ext uri="{BB962C8B-B14F-4D97-AF65-F5344CB8AC3E}">
        <p14:creationId xmlns:p14="http://schemas.microsoft.com/office/powerpoint/2010/main" val="2003827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CDB42-F400-4ABF-A29C-E61094AFBE55}"/>
              </a:ext>
            </a:extLst>
          </p:cNvPr>
          <p:cNvSpPr>
            <a:spLocks noGrp="1"/>
          </p:cNvSpPr>
          <p:nvPr>
            <p:ph type="title"/>
          </p:nvPr>
        </p:nvSpPr>
        <p:spPr/>
        <p:txBody>
          <a:bodyPr/>
          <a:lstStyle/>
          <a:p>
            <a:r>
              <a:rPr lang="en-US" b="0" i="0" dirty="0">
                <a:solidFill>
                  <a:srgbClr val="000000"/>
                </a:solidFill>
                <a:effectLst/>
                <a:latin typeface="Ubuntu"/>
              </a:rPr>
              <a:t>Recommended reading</a:t>
            </a:r>
            <a:endParaRPr lang="en-US" dirty="0"/>
          </a:p>
        </p:txBody>
      </p:sp>
      <p:sp>
        <p:nvSpPr>
          <p:cNvPr id="3" name="Content Placeholder 2">
            <a:extLst>
              <a:ext uri="{FF2B5EF4-FFF2-40B4-BE49-F238E27FC236}">
                <a16:creationId xmlns:a16="http://schemas.microsoft.com/office/drawing/2014/main" id="{2719C31B-D2A4-4022-8D59-BE91440EE735}"/>
              </a:ext>
            </a:extLst>
          </p:cNvPr>
          <p:cNvSpPr>
            <a:spLocks noGrp="1"/>
          </p:cNvSpPr>
          <p:nvPr>
            <p:ph idx="1"/>
          </p:nvPr>
        </p:nvSpPr>
        <p:spPr/>
        <p:txBody>
          <a:bodyPr/>
          <a:lstStyle/>
          <a:p>
            <a:pPr algn="l">
              <a:buFont typeface="Arial" panose="020B0604020202020204" pitchFamily="34" charset="0"/>
              <a:buChar char="•"/>
            </a:pPr>
            <a:r>
              <a:rPr lang="en-US" b="0" i="0" dirty="0">
                <a:solidFill>
                  <a:srgbClr val="000000"/>
                </a:solidFill>
                <a:effectLst/>
                <a:latin typeface="Ubuntu"/>
                <a:hlinkClick r:id="rId2"/>
              </a:rPr>
              <a:t>deeplearningbook.org</a:t>
            </a:r>
            <a:r>
              <a:rPr lang="en-US" b="0" i="0" dirty="0">
                <a:solidFill>
                  <a:srgbClr val="000000"/>
                </a:solidFill>
                <a:effectLst/>
                <a:latin typeface="Ubuntu"/>
              </a:rPr>
              <a:t>: Math and main concepts</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a:solidFill>
                  <a:srgbClr val="000000"/>
                </a:solidFill>
                <a:effectLst/>
                <a:latin typeface="Ubuntu"/>
                <a:hlinkClick r:id="rId3"/>
              </a:rPr>
              <a:t>Francois Chollet's book</a:t>
            </a:r>
            <a:r>
              <a:rPr lang="en-US" b="0" i="0" dirty="0">
                <a:solidFill>
                  <a:srgbClr val="000000"/>
                </a:solidFill>
                <a:effectLst/>
                <a:latin typeface="Ubuntu"/>
              </a:rPr>
              <a:t>: </a:t>
            </a:r>
            <a:r>
              <a:rPr lang="en-US" b="0" i="0" dirty="0" err="1">
                <a:solidFill>
                  <a:srgbClr val="000000"/>
                </a:solidFill>
                <a:effectLst/>
                <a:latin typeface="Ubuntu"/>
              </a:rPr>
              <a:t>Keras</a:t>
            </a:r>
            <a:r>
              <a:rPr lang="en-US" b="0" i="0" dirty="0">
                <a:solidFill>
                  <a:srgbClr val="000000"/>
                </a:solidFill>
                <a:effectLst/>
                <a:latin typeface="Ubuntu"/>
              </a:rPr>
              <a:t> programming</a:t>
            </a:r>
          </a:p>
          <a:p>
            <a:pPr algn="l">
              <a:buFont typeface="Arial" panose="020B0604020202020204" pitchFamily="34" charset="0"/>
              <a:buChar char="•"/>
            </a:pPr>
            <a:endParaRPr lang="en-US" b="0" i="0" dirty="0">
              <a:solidFill>
                <a:srgbClr val="000000"/>
              </a:solidFill>
              <a:effectLst/>
              <a:latin typeface="Ubuntu"/>
            </a:endParaRPr>
          </a:p>
          <a:p>
            <a:pPr algn="l">
              <a:buFont typeface="Arial" panose="020B0604020202020204" pitchFamily="34" charset="0"/>
              <a:buChar char="•"/>
            </a:pPr>
            <a:r>
              <a:rPr lang="en-US" b="0" i="0" dirty="0" err="1">
                <a:solidFill>
                  <a:srgbClr val="000000"/>
                </a:solidFill>
                <a:effectLst/>
                <a:latin typeface="Ubuntu"/>
                <a:hlinkClick r:id="rId4"/>
              </a:rPr>
              <a:t>Aurélien</a:t>
            </a:r>
            <a:r>
              <a:rPr lang="en-US" b="0" i="0" dirty="0">
                <a:solidFill>
                  <a:srgbClr val="000000"/>
                </a:solidFill>
                <a:effectLst/>
                <a:latin typeface="Ubuntu"/>
                <a:hlinkClick r:id="rId4"/>
              </a:rPr>
              <a:t> </a:t>
            </a:r>
            <a:r>
              <a:rPr lang="en-US" b="0" i="0" dirty="0" err="1">
                <a:solidFill>
                  <a:srgbClr val="000000"/>
                </a:solidFill>
                <a:effectLst/>
                <a:latin typeface="Ubuntu"/>
                <a:hlinkClick r:id="rId4"/>
              </a:rPr>
              <a:t>Géron's</a:t>
            </a:r>
            <a:r>
              <a:rPr lang="en-US" b="0" i="0" dirty="0">
                <a:solidFill>
                  <a:srgbClr val="000000"/>
                </a:solidFill>
                <a:effectLst/>
                <a:latin typeface="Ubuntu"/>
                <a:hlinkClick r:id="rId4"/>
              </a:rPr>
              <a:t> book</a:t>
            </a:r>
            <a:r>
              <a:rPr lang="en-US" b="0" i="0" dirty="0">
                <a:solidFill>
                  <a:srgbClr val="000000"/>
                </a:solidFill>
                <a:effectLst/>
                <a:latin typeface="Ubuntu"/>
              </a:rPr>
              <a:t>: Generic Machine Learning with Scikit-learn and Deep Learning with TF/</a:t>
            </a:r>
            <a:r>
              <a:rPr lang="en-US" b="0" i="0" dirty="0" err="1">
                <a:solidFill>
                  <a:srgbClr val="000000"/>
                </a:solidFill>
                <a:effectLst/>
                <a:latin typeface="Ubuntu"/>
              </a:rPr>
              <a:t>Keras</a:t>
            </a:r>
            <a:endParaRPr lang="en-US" b="0" i="0" dirty="0">
              <a:solidFill>
                <a:srgbClr val="000000"/>
              </a:solidFill>
              <a:effectLst/>
              <a:latin typeface="Ubuntu"/>
            </a:endParaRPr>
          </a:p>
          <a:p>
            <a:endParaRPr lang="en-US" dirty="0"/>
          </a:p>
        </p:txBody>
      </p:sp>
    </p:spTree>
    <p:extLst>
      <p:ext uri="{BB962C8B-B14F-4D97-AF65-F5344CB8AC3E}">
        <p14:creationId xmlns:p14="http://schemas.microsoft.com/office/powerpoint/2010/main" val="2056526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r>
              <a:rPr lang="en-US" b="0" i="0" dirty="0">
                <a:solidFill>
                  <a:srgbClr val="000000"/>
                </a:solidFill>
                <a:effectLst/>
                <a:latin typeface="Ubuntu"/>
              </a:rPr>
              <a:t>What is Deep Learning</a:t>
            </a:r>
            <a:endParaRPr lang="en-US" dirty="0"/>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r>
              <a:rPr lang="en-US" b="0" i="0" dirty="0">
                <a:solidFill>
                  <a:srgbClr val="000000"/>
                </a:solidFill>
                <a:effectLst/>
                <a:latin typeface="Ubuntu"/>
              </a:rPr>
              <a:t>Good old Neural Networks, with more layers/modules</a:t>
            </a:r>
          </a:p>
          <a:p>
            <a:endParaRPr lang="en-US" b="0" i="0" dirty="0">
              <a:solidFill>
                <a:srgbClr val="000000"/>
              </a:solidFill>
              <a:effectLst/>
              <a:latin typeface="Ubuntu"/>
            </a:endParaRPr>
          </a:p>
          <a:p>
            <a:r>
              <a:rPr lang="en-US" b="0" i="0" dirty="0">
                <a:solidFill>
                  <a:srgbClr val="000000"/>
                </a:solidFill>
                <a:effectLst/>
                <a:latin typeface="Ubuntu"/>
              </a:rPr>
              <a:t>Non-linear, hierarchical, abstract representations of data</a:t>
            </a:r>
          </a:p>
          <a:p>
            <a:endParaRPr lang="en-US" b="0" i="0" dirty="0">
              <a:solidFill>
                <a:srgbClr val="000000"/>
              </a:solidFill>
              <a:effectLst/>
              <a:latin typeface="Ubuntu"/>
            </a:endParaRPr>
          </a:p>
          <a:p>
            <a:r>
              <a:rPr lang="en-US" b="0" i="0" dirty="0">
                <a:solidFill>
                  <a:srgbClr val="000000"/>
                </a:solidFill>
                <a:effectLst/>
                <a:latin typeface="Ubuntu"/>
              </a:rPr>
              <a:t>Flexible models with any input/output type and size</a:t>
            </a:r>
          </a:p>
          <a:p>
            <a:endParaRPr lang="en-US" dirty="0">
              <a:solidFill>
                <a:srgbClr val="000000"/>
              </a:solidFill>
              <a:latin typeface="Ubuntu"/>
            </a:endParaRPr>
          </a:p>
          <a:p>
            <a:r>
              <a:rPr lang="en-US" b="0" i="0" dirty="0">
                <a:solidFill>
                  <a:srgbClr val="000000"/>
                </a:solidFill>
                <a:effectLst/>
                <a:latin typeface="Ubuntu"/>
              </a:rPr>
              <a:t>Differentiable Functional Programming</a:t>
            </a:r>
          </a:p>
          <a:p>
            <a:endParaRPr lang="en-US" b="0" i="0" dirty="0">
              <a:solidFill>
                <a:srgbClr val="000000"/>
              </a:solidFill>
              <a:effectLst/>
              <a:latin typeface="Ubuntu"/>
            </a:endParaRPr>
          </a:p>
          <a:p>
            <a:endParaRPr lang="en-US" dirty="0"/>
          </a:p>
        </p:txBody>
      </p:sp>
    </p:spTree>
    <p:extLst>
      <p:ext uri="{BB962C8B-B14F-4D97-AF65-F5344CB8AC3E}">
        <p14:creationId xmlns:p14="http://schemas.microsoft.com/office/powerpoint/2010/main" val="135879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Typical ML system</a:t>
            </a:r>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r>
              <a:rPr lang="en-US" b="0" i="0" dirty="0">
                <a:solidFill>
                  <a:srgbClr val="000000"/>
                </a:solidFill>
                <a:effectLst/>
                <a:latin typeface="Ubuntu"/>
              </a:rPr>
              <a:t>Good old Neural Networks, with more layers/modules</a:t>
            </a:r>
          </a:p>
          <a:p>
            <a:endParaRPr lang="en-US" dirty="0"/>
          </a:p>
        </p:txBody>
      </p:sp>
      <p:pic>
        <p:nvPicPr>
          <p:cNvPr id="5" name="Picture 4">
            <a:extLst>
              <a:ext uri="{FF2B5EF4-FFF2-40B4-BE49-F238E27FC236}">
                <a16:creationId xmlns:a16="http://schemas.microsoft.com/office/drawing/2014/main" id="{68D6B118-3DB4-4991-82CD-A61BA8644F1B}"/>
              </a:ext>
            </a:extLst>
          </p:cNvPr>
          <p:cNvPicPr>
            <a:picLocks noChangeAspect="1"/>
          </p:cNvPicPr>
          <p:nvPr/>
        </p:nvPicPr>
        <p:blipFill>
          <a:blip r:embed="rId3"/>
          <a:stretch>
            <a:fillRect/>
          </a:stretch>
        </p:blipFill>
        <p:spPr>
          <a:xfrm>
            <a:off x="2395510" y="2433096"/>
            <a:ext cx="7400979" cy="2914671"/>
          </a:xfrm>
          <a:prstGeom prst="rect">
            <a:avLst/>
          </a:prstGeom>
        </p:spPr>
      </p:pic>
      <p:pic>
        <p:nvPicPr>
          <p:cNvPr id="9218" name="Picture 2" descr="Feature Descriptor | Hog Descriptor Tutorial">
            <a:extLst>
              <a:ext uri="{FF2B5EF4-FFF2-40B4-BE49-F238E27FC236}">
                <a16:creationId xmlns:a16="http://schemas.microsoft.com/office/drawing/2014/main" id="{5B0EC5B6-FD64-4273-A805-5F57435033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9618" y="5277108"/>
            <a:ext cx="2660355" cy="1356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959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Typical ML system</a:t>
            </a:r>
          </a:p>
        </p:txBody>
      </p:sp>
      <p:sp>
        <p:nvSpPr>
          <p:cNvPr id="3" name="Content Placeholder 2">
            <a:extLst>
              <a:ext uri="{FF2B5EF4-FFF2-40B4-BE49-F238E27FC236}">
                <a16:creationId xmlns:a16="http://schemas.microsoft.com/office/drawing/2014/main" id="{4C25F562-2C68-4BC7-8359-99CF07C06230}"/>
              </a:ext>
            </a:extLst>
          </p:cNvPr>
          <p:cNvSpPr>
            <a:spLocks noGrp="1"/>
          </p:cNvSpPr>
          <p:nvPr>
            <p:ph idx="1"/>
          </p:nvPr>
        </p:nvSpPr>
        <p:spPr/>
        <p:txBody>
          <a:bodyPr/>
          <a:lstStyle/>
          <a:p>
            <a:r>
              <a:rPr lang="en-US" b="0" i="0" dirty="0">
                <a:solidFill>
                  <a:srgbClr val="000000"/>
                </a:solidFill>
                <a:effectLst/>
                <a:latin typeface="Ubuntu"/>
              </a:rPr>
              <a:t>Good old Neural Networks, with more layers/modules</a:t>
            </a:r>
          </a:p>
          <a:p>
            <a:endParaRPr lang="en-US" dirty="0"/>
          </a:p>
        </p:txBody>
      </p:sp>
      <p:pic>
        <p:nvPicPr>
          <p:cNvPr id="5" name="Picture 4">
            <a:extLst>
              <a:ext uri="{FF2B5EF4-FFF2-40B4-BE49-F238E27FC236}">
                <a16:creationId xmlns:a16="http://schemas.microsoft.com/office/drawing/2014/main" id="{68D6B118-3DB4-4991-82CD-A61BA8644F1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17694" y="2244308"/>
            <a:ext cx="7830491" cy="3540995"/>
          </a:xfrm>
          <a:prstGeom prst="rect">
            <a:avLst/>
          </a:prstGeom>
        </p:spPr>
      </p:pic>
    </p:spTree>
    <p:extLst>
      <p:ext uri="{BB962C8B-B14F-4D97-AF65-F5344CB8AC3E}">
        <p14:creationId xmlns:p14="http://schemas.microsoft.com/office/powerpoint/2010/main" val="26964813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2624</TotalTime>
  <Words>3081</Words>
  <Application>Microsoft Office PowerPoint</Application>
  <PresentationFormat>Widescreen</PresentationFormat>
  <Paragraphs>361</Paragraphs>
  <Slides>60</Slides>
  <Notes>55</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Arial</vt:lpstr>
      <vt:lpstr>Calibri</vt:lpstr>
      <vt:lpstr>Calibri Light</vt:lpstr>
      <vt:lpstr>Courier New</vt:lpstr>
      <vt:lpstr>Symbol</vt:lpstr>
      <vt:lpstr>Ubuntu</vt:lpstr>
      <vt:lpstr>Ubuntu Mono</vt:lpstr>
      <vt:lpstr>Wingdings</vt:lpstr>
      <vt:lpstr>Office Theme</vt:lpstr>
      <vt:lpstr>Introduction to Deep Learning </vt:lpstr>
      <vt:lpstr>Goal of the class</vt:lpstr>
      <vt:lpstr>Goal of the class</vt:lpstr>
      <vt:lpstr>What is Deep Learning</vt:lpstr>
      <vt:lpstr>What is Deep Learning</vt:lpstr>
      <vt:lpstr>What is Deep Learning</vt:lpstr>
      <vt:lpstr>What is Deep Learning</vt:lpstr>
      <vt:lpstr>Typical ML system</vt:lpstr>
      <vt:lpstr>Typical ML system</vt:lpstr>
      <vt:lpstr>Deep Learning system</vt:lpstr>
      <vt:lpstr>Why Deep Learning Now?</vt:lpstr>
      <vt:lpstr>Why Deep Learning Now?</vt:lpstr>
      <vt:lpstr>Why Deep Learning Now?</vt:lpstr>
      <vt:lpstr>Why Deep Learning Now?</vt:lpstr>
      <vt:lpstr>DL Today: Speech-to-Text</vt:lpstr>
      <vt:lpstr>DL Today: Vision</vt:lpstr>
      <vt:lpstr>ASK THE PROFESSOR ABOUT PROJECT</vt:lpstr>
      <vt:lpstr>DL Today: Vision</vt:lpstr>
      <vt:lpstr>DL Today: NLP</vt:lpstr>
      <vt:lpstr>DL Today: NLP</vt:lpstr>
      <vt:lpstr>DL Today: NLP</vt:lpstr>
      <vt:lpstr>DL Today: Vision + NLP</vt:lpstr>
      <vt:lpstr>DL Today: Image translation</vt:lpstr>
      <vt:lpstr>DL Today: Generative models</vt:lpstr>
      <vt:lpstr>DL Today: Generative models</vt:lpstr>
      <vt:lpstr>DL Today: Generative models</vt:lpstr>
      <vt:lpstr>DL Today: Generative models</vt:lpstr>
      <vt:lpstr>DL Today: Generative models</vt:lpstr>
      <vt:lpstr>Language / Image models</vt:lpstr>
      <vt:lpstr>DL in Science: Genomics</vt:lpstr>
      <vt:lpstr>DL in Science: Genomics</vt:lpstr>
      <vt:lpstr>DL in Science: Chemistry, Physics</vt:lpstr>
      <vt:lpstr>DL in Science: Chemistry, Physics</vt:lpstr>
      <vt:lpstr>DL for AI in games</vt:lpstr>
      <vt:lpstr>DL for AI in games</vt:lpstr>
      <vt:lpstr>Outline of the class</vt:lpstr>
      <vt:lpstr>Outline of the class</vt:lpstr>
      <vt:lpstr>Outline of the class</vt:lpstr>
      <vt:lpstr>Outline of the class</vt:lpstr>
      <vt:lpstr>Outline of the class</vt:lpstr>
      <vt:lpstr>Outline of the class</vt:lpstr>
      <vt:lpstr>Course info</vt:lpstr>
      <vt:lpstr>Course info</vt:lpstr>
      <vt:lpstr>Recommended reading</vt:lpstr>
      <vt:lpstr>Frameworks and Computation Graphs</vt:lpstr>
      <vt:lpstr>Libraries &amp; Frameworks</vt:lpstr>
      <vt:lpstr>Libraries &amp; Frameworks</vt:lpstr>
      <vt:lpstr>Libraries &amp; Frameworks</vt:lpstr>
      <vt:lpstr>Computation Graph</vt:lpstr>
      <vt:lpstr>Computation Graph</vt:lpstr>
      <vt:lpstr>PowerPoint Presentation</vt:lpstr>
      <vt:lpstr>Computation Graph</vt:lpstr>
      <vt:lpstr>Computation Graph</vt:lpstr>
      <vt:lpstr>Computation Graph</vt:lpstr>
      <vt:lpstr>Computation Graph</vt:lpstr>
      <vt:lpstr>Computation Graph</vt:lpstr>
      <vt:lpstr>Computation Graph</vt:lpstr>
      <vt:lpstr>Computation Graph</vt:lpstr>
      <vt:lpstr>Computation Graph</vt:lpstr>
      <vt:lpstr>Recommended reading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dc:title>
  <dc:creator>Jin Lu</dc:creator>
  <cp:lastModifiedBy>Johnson, Demetrius</cp:lastModifiedBy>
  <cp:revision>91</cp:revision>
  <dcterms:created xsi:type="dcterms:W3CDTF">2022-01-06T03:13:19Z</dcterms:created>
  <dcterms:modified xsi:type="dcterms:W3CDTF">2023-01-18T20:26:39Z</dcterms:modified>
</cp:coreProperties>
</file>